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9" r:id="rId2"/>
    <p:sldId id="309" r:id="rId3"/>
    <p:sldId id="282" r:id="rId4"/>
    <p:sldId id="348" r:id="rId5"/>
    <p:sldId id="330" r:id="rId6"/>
    <p:sldId id="349" r:id="rId7"/>
    <p:sldId id="357" r:id="rId8"/>
    <p:sldId id="342" r:id="rId9"/>
    <p:sldId id="328" r:id="rId10"/>
    <p:sldId id="286" r:id="rId11"/>
    <p:sldId id="337" r:id="rId12"/>
    <p:sldId id="340" r:id="rId13"/>
    <p:sldId id="287" r:id="rId14"/>
    <p:sldId id="317" r:id="rId15"/>
    <p:sldId id="344" r:id="rId16"/>
    <p:sldId id="338" r:id="rId17"/>
    <p:sldId id="354" r:id="rId18"/>
    <p:sldId id="355" r:id="rId19"/>
    <p:sldId id="358" r:id="rId20"/>
    <p:sldId id="318" r:id="rId21"/>
    <p:sldId id="346" r:id="rId22"/>
    <p:sldId id="347" r:id="rId23"/>
    <p:sldId id="324" r:id="rId24"/>
    <p:sldId id="320" r:id="rId25"/>
    <p:sldId id="326" r:id="rId26"/>
  </p:sldIdLst>
  <p:sldSz cx="12192000" cy="6858000"/>
  <p:notesSz cx="7010400" cy="92964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13" userDrawn="1">
          <p15:clr>
            <a:srgbClr val="A4A3A4"/>
          </p15:clr>
        </p15:guide>
        <p15:guide id="2" pos="34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sh561"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3877"/>
    <a:srgbClr val="053A79"/>
    <a:srgbClr val="E1EAFF"/>
    <a:srgbClr val="98A0B6"/>
    <a:srgbClr val="687CA9"/>
    <a:srgbClr val="053B80"/>
    <a:srgbClr val="7289BA"/>
    <a:srgbClr val="6F83B0"/>
    <a:srgbClr val="054493"/>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6" autoAdjust="0"/>
    <p:restoredTop sz="65813" autoAdjust="0"/>
  </p:normalViewPr>
  <p:slideViewPr>
    <p:cSldViewPr>
      <p:cViewPr varScale="1">
        <p:scale>
          <a:sx n="73" d="100"/>
          <a:sy n="73" d="100"/>
        </p:scale>
        <p:origin x="1832" y="184"/>
      </p:cViewPr>
      <p:guideLst>
        <p:guide orient="horz" pos="113"/>
        <p:guide pos="34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CDE7B-7317-4F06-9DB6-747C742E32BD}" type="doc">
      <dgm:prSet loTypeId="urn:microsoft.com/office/officeart/2008/layout/AlternatingHexagons" loCatId="list" qsTypeId="urn:microsoft.com/office/officeart/2005/8/quickstyle/simple5" qsCatId="simple" csTypeId="urn:microsoft.com/office/officeart/2005/8/colors/accent1_3" csCatId="accent1" phldr="1"/>
      <dgm:spPr/>
      <dgm:t>
        <a:bodyPr/>
        <a:lstStyle/>
        <a:p>
          <a:endParaRPr lang="en-US"/>
        </a:p>
      </dgm:t>
    </dgm:pt>
    <dgm:pt modelId="{0D0E4773-A411-497C-BD8D-EB0E66868D15}">
      <dgm:prSet/>
      <dgm:spPr/>
      <dgm:t>
        <a:bodyPr/>
        <a:lstStyle/>
        <a:p>
          <a:endParaRPr lang="en-US" dirty="0"/>
        </a:p>
      </dgm:t>
    </dgm:pt>
    <dgm:pt modelId="{0FB179AB-7092-4CE9-AC5E-D838B3CB4923}" type="parTrans" cxnId="{00CC5892-4B83-4EC7-A43F-2CBD2C88A77A}">
      <dgm:prSet/>
      <dgm:spPr/>
      <dgm:t>
        <a:bodyPr/>
        <a:lstStyle/>
        <a:p>
          <a:endParaRPr lang="en-US"/>
        </a:p>
      </dgm:t>
    </dgm:pt>
    <dgm:pt modelId="{3E3564FC-B50B-48C2-B661-65EDED07984D}" type="sibTrans" cxnId="{00CC5892-4B83-4EC7-A43F-2CBD2C88A77A}">
      <dgm:prSet/>
      <dgm:spPr/>
      <dgm:t>
        <a:bodyPr/>
        <a:lstStyle/>
        <a:p>
          <a:endParaRPr lang="en-US"/>
        </a:p>
      </dgm:t>
    </dgm:pt>
    <dgm:pt modelId="{F678F83D-7C3D-455C-86D8-9651AC077377}">
      <dgm:prSet/>
      <dgm:spPr/>
      <dgm:t>
        <a:bodyPr/>
        <a:lstStyle/>
        <a:p>
          <a:endParaRPr lang="en-US" dirty="0"/>
        </a:p>
      </dgm:t>
    </dgm:pt>
    <dgm:pt modelId="{81CA6051-F709-4427-81D1-24F52ADE29E4}" type="parTrans" cxnId="{CB772C0A-CEAF-4CB2-9F9F-CC1C7465E23E}">
      <dgm:prSet/>
      <dgm:spPr/>
      <dgm:t>
        <a:bodyPr/>
        <a:lstStyle/>
        <a:p>
          <a:endParaRPr lang="en-US"/>
        </a:p>
      </dgm:t>
    </dgm:pt>
    <dgm:pt modelId="{AA4476E8-85F9-461A-9951-E30696F8C7B6}" type="sibTrans" cxnId="{CB772C0A-CEAF-4CB2-9F9F-CC1C7465E23E}">
      <dgm:prSet/>
      <dgm:spPr/>
      <dgm:t>
        <a:bodyPr/>
        <a:lstStyle/>
        <a:p>
          <a:endParaRPr lang="en-US"/>
        </a:p>
      </dgm:t>
    </dgm:pt>
    <dgm:pt modelId="{18505C3F-C3D6-4112-869D-43E4994A7F31}">
      <dgm:prSet custT="1"/>
      <dgm:spPr/>
      <dgm:t>
        <a:bodyPr lIns="0" rIns="0"/>
        <a:lstStyle/>
        <a:p>
          <a:endParaRPr lang="en-US" sz="1200" dirty="0"/>
        </a:p>
      </dgm:t>
    </dgm:pt>
    <dgm:pt modelId="{FEFB01AD-F617-4DAE-9FFB-D3F01DB1F340}" type="parTrans" cxnId="{9AECDB84-5097-4F5A-B79E-D853BB31BA67}">
      <dgm:prSet/>
      <dgm:spPr/>
      <dgm:t>
        <a:bodyPr/>
        <a:lstStyle/>
        <a:p>
          <a:endParaRPr lang="en-US"/>
        </a:p>
      </dgm:t>
    </dgm:pt>
    <dgm:pt modelId="{C6439A25-4BB3-488B-A390-66592BA3EC4A}" type="sibTrans" cxnId="{9AECDB84-5097-4F5A-B79E-D853BB31BA67}">
      <dgm:prSet/>
      <dgm:spPr/>
      <dgm:t>
        <a:bodyPr/>
        <a:lstStyle/>
        <a:p>
          <a:endParaRPr lang="en-US"/>
        </a:p>
      </dgm:t>
    </dgm:pt>
    <dgm:pt modelId="{2B06E602-518A-499B-9CD9-E47FD9B339C3}">
      <dgm:prSet/>
      <dgm:spPr/>
      <dgm:t>
        <a:bodyPr/>
        <a:lstStyle/>
        <a:p>
          <a:endParaRPr lang="en-US" dirty="0"/>
        </a:p>
      </dgm:t>
    </dgm:pt>
    <dgm:pt modelId="{55BCA186-72BD-4C53-BA21-5070662D347F}" type="sibTrans" cxnId="{93A23A45-1256-49CE-A845-192489136253}">
      <dgm:prSet/>
      <dgm:spPr/>
      <dgm:t>
        <a:bodyPr/>
        <a:lstStyle/>
        <a:p>
          <a:endParaRPr lang="en-US"/>
        </a:p>
      </dgm:t>
    </dgm:pt>
    <dgm:pt modelId="{AB99C359-AC6F-4426-B903-FEED32D369D4}" type="parTrans" cxnId="{93A23A45-1256-49CE-A845-192489136253}">
      <dgm:prSet/>
      <dgm:spPr/>
      <dgm:t>
        <a:bodyPr/>
        <a:lstStyle/>
        <a:p>
          <a:endParaRPr lang="en-US"/>
        </a:p>
      </dgm:t>
    </dgm:pt>
    <dgm:pt modelId="{478BA746-F22D-48CF-BBD0-B3375CCEAEC7}" type="pres">
      <dgm:prSet presAssocID="{79BCDE7B-7317-4F06-9DB6-747C742E32BD}" presName="Name0" presStyleCnt="0">
        <dgm:presLayoutVars>
          <dgm:chMax/>
          <dgm:chPref/>
          <dgm:dir/>
          <dgm:animLvl val="lvl"/>
        </dgm:presLayoutVars>
      </dgm:prSet>
      <dgm:spPr/>
    </dgm:pt>
    <dgm:pt modelId="{B8DD9E21-75B8-47AA-AA7E-DB39E686BAA6}" type="pres">
      <dgm:prSet presAssocID="{0D0E4773-A411-497C-BD8D-EB0E66868D15}" presName="composite" presStyleCnt="0"/>
      <dgm:spPr/>
    </dgm:pt>
    <dgm:pt modelId="{70D6AF1E-FDBC-4B2D-9458-5BD907E859D4}" type="pres">
      <dgm:prSet presAssocID="{0D0E4773-A411-497C-BD8D-EB0E66868D15}" presName="Parent1" presStyleLbl="node1" presStyleIdx="0" presStyleCnt="8" custLinFactNeighborX="19325" custLinFactNeighborY="989">
        <dgm:presLayoutVars>
          <dgm:chMax val="1"/>
          <dgm:chPref val="1"/>
          <dgm:bulletEnabled val="1"/>
        </dgm:presLayoutVars>
      </dgm:prSet>
      <dgm:spPr/>
    </dgm:pt>
    <dgm:pt modelId="{CA020431-382E-4F72-8A64-C5C4F5622CEA}" type="pres">
      <dgm:prSet presAssocID="{0D0E4773-A411-497C-BD8D-EB0E66868D15}" presName="Childtext1" presStyleLbl="revTx" presStyleIdx="0" presStyleCnt="4">
        <dgm:presLayoutVars>
          <dgm:chMax val="0"/>
          <dgm:chPref val="0"/>
          <dgm:bulletEnabled val="1"/>
        </dgm:presLayoutVars>
      </dgm:prSet>
      <dgm:spPr/>
    </dgm:pt>
    <dgm:pt modelId="{7D80C837-CD2B-41E1-B034-59EA12307B8A}" type="pres">
      <dgm:prSet presAssocID="{0D0E4773-A411-497C-BD8D-EB0E66868D15}" presName="BalanceSpacing" presStyleCnt="0"/>
      <dgm:spPr/>
    </dgm:pt>
    <dgm:pt modelId="{B1D16C44-CB64-4FBD-8101-030C99786B56}" type="pres">
      <dgm:prSet presAssocID="{0D0E4773-A411-497C-BD8D-EB0E66868D15}" presName="BalanceSpacing1" presStyleCnt="0"/>
      <dgm:spPr/>
    </dgm:pt>
    <dgm:pt modelId="{875FCE92-8E1A-40CA-81E6-0583CCDFB267}" type="pres">
      <dgm:prSet presAssocID="{3E3564FC-B50B-48C2-B661-65EDED07984D}" presName="Accent1Text" presStyleLbl="node1" presStyleIdx="1" presStyleCnt="8"/>
      <dgm:spPr/>
    </dgm:pt>
    <dgm:pt modelId="{A9B4C98A-736E-4C7F-80D4-28081C324F82}" type="pres">
      <dgm:prSet presAssocID="{3E3564FC-B50B-48C2-B661-65EDED07984D}" presName="spaceBetweenRectangles" presStyleCnt="0"/>
      <dgm:spPr/>
    </dgm:pt>
    <dgm:pt modelId="{FD38766C-6EBF-4BC6-B362-11E97831645D}" type="pres">
      <dgm:prSet presAssocID="{F678F83D-7C3D-455C-86D8-9651AC077377}" presName="composite" presStyleCnt="0"/>
      <dgm:spPr/>
    </dgm:pt>
    <dgm:pt modelId="{DE7053B1-4CEA-406C-A78D-2F5E87254405}" type="pres">
      <dgm:prSet presAssocID="{F678F83D-7C3D-455C-86D8-9651AC077377}" presName="Parent1" presStyleLbl="node1" presStyleIdx="2" presStyleCnt="8" custLinFactNeighborX="19859" custLinFactNeighborY="1357">
        <dgm:presLayoutVars>
          <dgm:chMax val="1"/>
          <dgm:chPref val="1"/>
          <dgm:bulletEnabled val="1"/>
        </dgm:presLayoutVars>
      </dgm:prSet>
      <dgm:spPr/>
    </dgm:pt>
    <dgm:pt modelId="{2CCD67B9-7856-46E8-B4B6-7C389410FF89}" type="pres">
      <dgm:prSet presAssocID="{F678F83D-7C3D-455C-86D8-9651AC077377}" presName="Childtext1" presStyleLbl="revTx" presStyleIdx="1" presStyleCnt="4">
        <dgm:presLayoutVars>
          <dgm:chMax val="0"/>
          <dgm:chPref val="0"/>
          <dgm:bulletEnabled val="1"/>
        </dgm:presLayoutVars>
      </dgm:prSet>
      <dgm:spPr/>
    </dgm:pt>
    <dgm:pt modelId="{7E4DB331-C330-403D-ADF7-AFB34958C0D8}" type="pres">
      <dgm:prSet presAssocID="{F678F83D-7C3D-455C-86D8-9651AC077377}" presName="BalanceSpacing" presStyleCnt="0"/>
      <dgm:spPr/>
    </dgm:pt>
    <dgm:pt modelId="{F2F831A5-5F28-4E50-AC0C-1AE3B635EE36}" type="pres">
      <dgm:prSet presAssocID="{F678F83D-7C3D-455C-86D8-9651AC077377}" presName="BalanceSpacing1" presStyleCnt="0"/>
      <dgm:spPr/>
    </dgm:pt>
    <dgm:pt modelId="{3D4992EC-3686-48CE-BA1B-9F201090FFF9}" type="pres">
      <dgm:prSet presAssocID="{AA4476E8-85F9-461A-9951-E30696F8C7B6}" presName="Accent1Text" presStyleLbl="node1" presStyleIdx="3" presStyleCnt="8"/>
      <dgm:spPr/>
    </dgm:pt>
    <dgm:pt modelId="{4910B91D-B996-411A-8377-A3B2CD93386A}" type="pres">
      <dgm:prSet presAssocID="{AA4476E8-85F9-461A-9951-E30696F8C7B6}" presName="spaceBetweenRectangles" presStyleCnt="0"/>
      <dgm:spPr/>
    </dgm:pt>
    <dgm:pt modelId="{E0FCB4F2-8316-4D8B-A5FB-B4FBE90402B2}" type="pres">
      <dgm:prSet presAssocID="{2B06E602-518A-499B-9CD9-E47FD9B339C3}" presName="composite" presStyleCnt="0"/>
      <dgm:spPr/>
    </dgm:pt>
    <dgm:pt modelId="{68B3D022-AA73-4D4A-A059-91E2AB866989}" type="pres">
      <dgm:prSet presAssocID="{2B06E602-518A-499B-9CD9-E47FD9B339C3}" presName="Parent1" presStyleLbl="node1" presStyleIdx="4" presStyleCnt="8">
        <dgm:presLayoutVars>
          <dgm:chMax val="1"/>
          <dgm:chPref val="1"/>
          <dgm:bulletEnabled val="1"/>
        </dgm:presLayoutVars>
      </dgm:prSet>
      <dgm:spPr/>
    </dgm:pt>
    <dgm:pt modelId="{C0F05B5B-C910-4E65-AA36-458FB387D1C3}" type="pres">
      <dgm:prSet presAssocID="{2B06E602-518A-499B-9CD9-E47FD9B339C3}" presName="Childtext1" presStyleLbl="revTx" presStyleIdx="2" presStyleCnt="4">
        <dgm:presLayoutVars>
          <dgm:chMax val="0"/>
          <dgm:chPref val="0"/>
          <dgm:bulletEnabled val="1"/>
        </dgm:presLayoutVars>
      </dgm:prSet>
      <dgm:spPr/>
    </dgm:pt>
    <dgm:pt modelId="{2E1FC1B9-858C-4B5D-9B3A-C0F47D0A516C}" type="pres">
      <dgm:prSet presAssocID="{2B06E602-518A-499B-9CD9-E47FD9B339C3}" presName="BalanceSpacing" presStyleCnt="0"/>
      <dgm:spPr/>
    </dgm:pt>
    <dgm:pt modelId="{DC5E8833-AA21-4AB4-862C-B788AC225674}" type="pres">
      <dgm:prSet presAssocID="{2B06E602-518A-499B-9CD9-E47FD9B339C3}" presName="BalanceSpacing1" presStyleCnt="0"/>
      <dgm:spPr/>
    </dgm:pt>
    <dgm:pt modelId="{51F7F2F0-E614-4344-A040-CEBC58027AEB}" type="pres">
      <dgm:prSet presAssocID="{55BCA186-72BD-4C53-BA21-5070662D347F}" presName="Accent1Text" presStyleLbl="node1" presStyleIdx="5" presStyleCnt="8"/>
      <dgm:spPr/>
    </dgm:pt>
    <dgm:pt modelId="{9D4C2382-5E25-4608-948A-004FF4882AAC}" type="pres">
      <dgm:prSet presAssocID="{55BCA186-72BD-4C53-BA21-5070662D347F}" presName="spaceBetweenRectangles" presStyleCnt="0"/>
      <dgm:spPr/>
    </dgm:pt>
    <dgm:pt modelId="{A6CD3EBB-599F-4236-A3CD-31B3D9552B53}" type="pres">
      <dgm:prSet presAssocID="{18505C3F-C3D6-4112-869D-43E4994A7F31}" presName="composite" presStyleCnt="0"/>
      <dgm:spPr/>
    </dgm:pt>
    <dgm:pt modelId="{E66540C8-8069-45B8-A097-801D67A694A8}" type="pres">
      <dgm:prSet presAssocID="{18505C3F-C3D6-4112-869D-43E4994A7F31}" presName="Parent1" presStyleLbl="node1" presStyleIdx="6" presStyleCnt="8" custLinFactNeighborY="1466">
        <dgm:presLayoutVars>
          <dgm:chMax val="1"/>
          <dgm:chPref val="1"/>
          <dgm:bulletEnabled val="1"/>
        </dgm:presLayoutVars>
      </dgm:prSet>
      <dgm:spPr/>
    </dgm:pt>
    <dgm:pt modelId="{4C7E7FD3-7CC4-4318-89D7-745D58BED934}" type="pres">
      <dgm:prSet presAssocID="{18505C3F-C3D6-4112-869D-43E4994A7F31}" presName="Childtext1" presStyleLbl="revTx" presStyleIdx="3" presStyleCnt="4">
        <dgm:presLayoutVars>
          <dgm:chMax val="0"/>
          <dgm:chPref val="0"/>
          <dgm:bulletEnabled val="1"/>
        </dgm:presLayoutVars>
      </dgm:prSet>
      <dgm:spPr/>
    </dgm:pt>
    <dgm:pt modelId="{C447A6E5-27CD-4543-8B8F-198DE3CA1250}" type="pres">
      <dgm:prSet presAssocID="{18505C3F-C3D6-4112-869D-43E4994A7F31}" presName="BalanceSpacing" presStyleCnt="0"/>
      <dgm:spPr/>
    </dgm:pt>
    <dgm:pt modelId="{93E5F6CA-0633-4BE8-AF4A-ADE2A8B3619D}" type="pres">
      <dgm:prSet presAssocID="{18505C3F-C3D6-4112-869D-43E4994A7F31}" presName="BalanceSpacing1" presStyleCnt="0"/>
      <dgm:spPr/>
    </dgm:pt>
    <dgm:pt modelId="{2F56FACD-BF3A-4E55-A75C-93FA681D0539}" type="pres">
      <dgm:prSet presAssocID="{C6439A25-4BB3-488B-A390-66592BA3EC4A}" presName="Accent1Text" presStyleLbl="node1" presStyleIdx="7" presStyleCnt="8" custLinFactNeighborX="21290" custLinFactNeighborY="612"/>
      <dgm:spPr/>
    </dgm:pt>
  </dgm:ptLst>
  <dgm:cxnLst>
    <dgm:cxn modelId="{CB772C0A-CEAF-4CB2-9F9F-CC1C7465E23E}" srcId="{79BCDE7B-7317-4F06-9DB6-747C742E32BD}" destId="{F678F83D-7C3D-455C-86D8-9651AC077377}" srcOrd="1" destOrd="0" parTransId="{81CA6051-F709-4427-81D1-24F52ADE29E4}" sibTransId="{AA4476E8-85F9-461A-9951-E30696F8C7B6}"/>
    <dgm:cxn modelId="{B6B3D236-E771-4441-B863-2FEC94201C46}" type="presOf" srcId="{55BCA186-72BD-4C53-BA21-5070662D347F}" destId="{51F7F2F0-E614-4344-A040-CEBC58027AEB}" srcOrd="0" destOrd="0" presId="urn:microsoft.com/office/officeart/2008/layout/AlternatingHexagons"/>
    <dgm:cxn modelId="{93A23A45-1256-49CE-A845-192489136253}" srcId="{79BCDE7B-7317-4F06-9DB6-747C742E32BD}" destId="{2B06E602-518A-499B-9CD9-E47FD9B339C3}" srcOrd="2" destOrd="0" parTransId="{AB99C359-AC6F-4426-B903-FEED32D369D4}" sibTransId="{55BCA186-72BD-4C53-BA21-5070662D347F}"/>
    <dgm:cxn modelId="{96D01883-DA47-42EB-B472-8C0A7B5890B2}" type="presOf" srcId="{AA4476E8-85F9-461A-9951-E30696F8C7B6}" destId="{3D4992EC-3686-48CE-BA1B-9F201090FFF9}" srcOrd="0" destOrd="0" presId="urn:microsoft.com/office/officeart/2008/layout/AlternatingHexagons"/>
    <dgm:cxn modelId="{9AECDB84-5097-4F5A-B79E-D853BB31BA67}" srcId="{79BCDE7B-7317-4F06-9DB6-747C742E32BD}" destId="{18505C3F-C3D6-4112-869D-43E4994A7F31}" srcOrd="3" destOrd="0" parTransId="{FEFB01AD-F617-4DAE-9FFB-D3F01DB1F340}" sibTransId="{C6439A25-4BB3-488B-A390-66592BA3EC4A}"/>
    <dgm:cxn modelId="{BFA70790-5EBB-4720-BD15-FDE4F6FC9CD3}" type="presOf" srcId="{C6439A25-4BB3-488B-A390-66592BA3EC4A}" destId="{2F56FACD-BF3A-4E55-A75C-93FA681D0539}" srcOrd="0" destOrd="0" presId="urn:microsoft.com/office/officeart/2008/layout/AlternatingHexagons"/>
    <dgm:cxn modelId="{00CC5892-4B83-4EC7-A43F-2CBD2C88A77A}" srcId="{79BCDE7B-7317-4F06-9DB6-747C742E32BD}" destId="{0D0E4773-A411-497C-BD8D-EB0E66868D15}" srcOrd="0" destOrd="0" parTransId="{0FB179AB-7092-4CE9-AC5E-D838B3CB4923}" sibTransId="{3E3564FC-B50B-48C2-B661-65EDED07984D}"/>
    <dgm:cxn modelId="{AB932AC4-1773-4477-BC6C-340CFB6755BD}" type="presOf" srcId="{2B06E602-518A-499B-9CD9-E47FD9B339C3}" destId="{68B3D022-AA73-4D4A-A059-91E2AB866989}" srcOrd="0" destOrd="0" presId="urn:microsoft.com/office/officeart/2008/layout/AlternatingHexagons"/>
    <dgm:cxn modelId="{4549D4D8-29EC-4E98-A4E0-42A403E9AF86}" type="presOf" srcId="{79BCDE7B-7317-4F06-9DB6-747C742E32BD}" destId="{478BA746-F22D-48CF-BBD0-B3375CCEAEC7}" srcOrd="0" destOrd="0" presId="urn:microsoft.com/office/officeart/2008/layout/AlternatingHexagons"/>
    <dgm:cxn modelId="{1F4A45DB-74BE-45BF-9971-280F2D45E413}" type="presOf" srcId="{F678F83D-7C3D-455C-86D8-9651AC077377}" destId="{DE7053B1-4CEA-406C-A78D-2F5E87254405}" srcOrd="0" destOrd="0" presId="urn:microsoft.com/office/officeart/2008/layout/AlternatingHexagons"/>
    <dgm:cxn modelId="{8BFEE0DF-EEBA-43BB-A4A2-E44EDAAC51C5}" type="presOf" srcId="{3E3564FC-B50B-48C2-B661-65EDED07984D}" destId="{875FCE92-8E1A-40CA-81E6-0583CCDFB267}" srcOrd="0" destOrd="0" presId="urn:microsoft.com/office/officeart/2008/layout/AlternatingHexagons"/>
    <dgm:cxn modelId="{934313F1-6404-42C9-996B-D293F1A469B8}" type="presOf" srcId="{18505C3F-C3D6-4112-869D-43E4994A7F31}" destId="{E66540C8-8069-45B8-A097-801D67A694A8}" srcOrd="0" destOrd="0" presId="urn:microsoft.com/office/officeart/2008/layout/AlternatingHexagons"/>
    <dgm:cxn modelId="{130FFCF7-35D4-44FB-A829-2CDBA66FFB96}" type="presOf" srcId="{0D0E4773-A411-497C-BD8D-EB0E66868D15}" destId="{70D6AF1E-FDBC-4B2D-9458-5BD907E859D4}" srcOrd="0" destOrd="0" presId="urn:microsoft.com/office/officeart/2008/layout/AlternatingHexagons"/>
    <dgm:cxn modelId="{C15C602D-4AF9-471F-845B-96DCBAB70EF2}" type="presParOf" srcId="{478BA746-F22D-48CF-BBD0-B3375CCEAEC7}" destId="{B8DD9E21-75B8-47AA-AA7E-DB39E686BAA6}" srcOrd="0" destOrd="0" presId="urn:microsoft.com/office/officeart/2008/layout/AlternatingHexagons"/>
    <dgm:cxn modelId="{2C9672AB-9DDF-4DB1-83A4-1B84EBEDC5F4}" type="presParOf" srcId="{B8DD9E21-75B8-47AA-AA7E-DB39E686BAA6}" destId="{70D6AF1E-FDBC-4B2D-9458-5BD907E859D4}" srcOrd="0" destOrd="0" presId="urn:microsoft.com/office/officeart/2008/layout/AlternatingHexagons"/>
    <dgm:cxn modelId="{43C0624E-CD56-461E-B076-85D25FB43AC3}" type="presParOf" srcId="{B8DD9E21-75B8-47AA-AA7E-DB39E686BAA6}" destId="{CA020431-382E-4F72-8A64-C5C4F5622CEA}" srcOrd="1" destOrd="0" presId="urn:microsoft.com/office/officeart/2008/layout/AlternatingHexagons"/>
    <dgm:cxn modelId="{73A37711-D177-4E10-9E1C-402CB812BE5F}" type="presParOf" srcId="{B8DD9E21-75B8-47AA-AA7E-DB39E686BAA6}" destId="{7D80C837-CD2B-41E1-B034-59EA12307B8A}" srcOrd="2" destOrd="0" presId="urn:microsoft.com/office/officeart/2008/layout/AlternatingHexagons"/>
    <dgm:cxn modelId="{D942D936-BE4B-46C6-AF5A-9F26F4077F68}" type="presParOf" srcId="{B8DD9E21-75B8-47AA-AA7E-DB39E686BAA6}" destId="{B1D16C44-CB64-4FBD-8101-030C99786B56}" srcOrd="3" destOrd="0" presId="urn:microsoft.com/office/officeart/2008/layout/AlternatingHexagons"/>
    <dgm:cxn modelId="{FCBFDAA3-5E86-47F1-8675-59E27A8F3490}" type="presParOf" srcId="{B8DD9E21-75B8-47AA-AA7E-DB39E686BAA6}" destId="{875FCE92-8E1A-40CA-81E6-0583CCDFB267}" srcOrd="4" destOrd="0" presId="urn:microsoft.com/office/officeart/2008/layout/AlternatingHexagons"/>
    <dgm:cxn modelId="{70B5F9CF-CF54-454E-B686-175386E5B9F1}" type="presParOf" srcId="{478BA746-F22D-48CF-BBD0-B3375CCEAEC7}" destId="{A9B4C98A-736E-4C7F-80D4-28081C324F82}" srcOrd="1" destOrd="0" presId="urn:microsoft.com/office/officeart/2008/layout/AlternatingHexagons"/>
    <dgm:cxn modelId="{F1800CAA-F186-448D-B290-54AE905E6A83}" type="presParOf" srcId="{478BA746-F22D-48CF-BBD0-B3375CCEAEC7}" destId="{FD38766C-6EBF-4BC6-B362-11E97831645D}" srcOrd="2" destOrd="0" presId="urn:microsoft.com/office/officeart/2008/layout/AlternatingHexagons"/>
    <dgm:cxn modelId="{0CB809AD-54F5-487A-8CF5-EEA9ECA6F982}" type="presParOf" srcId="{FD38766C-6EBF-4BC6-B362-11E97831645D}" destId="{DE7053B1-4CEA-406C-A78D-2F5E87254405}" srcOrd="0" destOrd="0" presId="urn:microsoft.com/office/officeart/2008/layout/AlternatingHexagons"/>
    <dgm:cxn modelId="{F358039A-180C-4A03-A46E-859C876F2B7A}" type="presParOf" srcId="{FD38766C-6EBF-4BC6-B362-11E97831645D}" destId="{2CCD67B9-7856-46E8-B4B6-7C389410FF89}" srcOrd="1" destOrd="0" presId="urn:microsoft.com/office/officeart/2008/layout/AlternatingHexagons"/>
    <dgm:cxn modelId="{934A42E9-F7E8-4406-BC90-830C61136D90}" type="presParOf" srcId="{FD38766C-6EBF-4BC6-B362-11E97831645D}" destId="{7E4DB331-C330-403D-ADF7-AFB34958C0D8}" srcOrd="2" destOrd="0" presId="urn:microsoft.com/office/officeart/2008/layout/AlternatingHexagons"/>
    <dgm:cxn modelId="{A4DB280E-0734-4185-8329-CC97C92F8920}" type="presParOf" srcId="{FD38766C-6EBF-4BC6-B362-11E97831645D}" destId="{F2F831A5-5F28-4E50-AC0C-1AE3B635EE36}" srcOrd="3" destOrd="0" presId="urn:microsoft.com/office/officeart/2008/layout/AlternatingHexagons"/>
    <dgm:cxn modelId="{761B72B7-8CEE-4488-897D-5BBD4EBB4B7E}" type="presParOf" srcId="{FD38766C-6EBF-4BC6-B362-11E97831645D}" destId="{3D4992EC-3686-48CE-BA1B-9F201090FFF9}" srcOrd="4" destOrd="0" presId="urn:microsoft.com/office/officeart/2008/layout/AlternatingHexagons"/>
    <dgm:cxn modelId="{7CFA2EA3-F421-49D2-AB2A-26ED80B4B7EF}" type="presParOf" srcId="{478BA746-F22D-48CF-BBD0-B3375CCEAEC7}" destId="{4910B91D-B996-411A-8377-A3B2CD93386A}" srcOrd="3" destOrd="0" presId="urn:microsoft.com/office/officeart/2008/layout/AlternatingHexagons"/>
    <dgm:cxn modelId="{13E6332F-4123-4F14-A8D6-3A0D9B28CBC3}" type="presParOf" srcId="{478BA746-F22D-48CF-BBD0-B3375CCEAEC7}" destId="{E0FCB4F2-8316-4D8B-A5FB-B4FBE90402B2}" srcOrd="4" destOrd="0" presId="urn:microsoft.com/office/officeart/2008/layout/AlternatingHexagons"/>
    <dgm:cxn modelId="{9D06A2D3-D15B-4E53-8E4D-34358984BB1A}" type="presParOf" srcId="{E0FCB4F2-8316-4D8B-A5FB-B4FBE90402B2}" destId="{68B3D022-AA73-4D4A-A059-91E2AB866989}" srcOrd="0" destOrd="0" presId="urn:microsoft.com/office/officeart/2008/layout/AlternatingHexagons"/>
    <dgm:cxn modelId="{22A4A7E0-1AAF-4283-AF70-22D9DD7E4886}" type="presParOf" srcId="{E0FCB4F2-8316-4D8B-A5FB-B4FBE90402B2}" destId="{C0F05B5B-C910-4E65-AA36-458FB387D1C3}" srcOrd="1" destOrd="0" presId="urn:microsoft.com/office/officeart/2008/layout/AlternatingHexagons"/>
    <dgm:cxn modelId="{6A100230-5E93-47C6-B89E-9AA142356A78}" type="presParOf" srcId="{E0FCB4F2-8316-4D8B-A5FB-B4FBE90402B2}" destId="{2E1FC1B9-858C-4B5D-9B3A-C0F47D0A516C}" srcOrd="2" destOrd="0" presId="urn:microsoft.com/office/officeart/2008/layout/AlternatingHexagons"/>
    <dgm:cxn modelId="{A05FE3AE-6A9F-4084-A5CF-8F4A8AD1CFFE}" type="presParOf" srcId="{E0FCB4F2-8316-4D8B-A5FB-B4FBE90402B2}" destId="{DC5E8833-AA21-4AB4-862C-B788AC225674}" srcOrd="3" destOrd="0" presId="urn:microsoft.com/office/officeart/2008/layout/AlternatingHexagons"/>
    <dgm:cxn modelId="{02264E89-D054-41C6-9707-FA49D42D6F0D}" type="presParOf" srcId="{E0FCB4F2-8316-4D8B-A5FB-B4FBE90402B2}" destId="{51F7F2F0-E614-4344-A040-CEBC58027AEB}" srcOrd="4" destOrd="0" presId="urn:microsoft.com/office/officeart/2008/layout/AlternatingHexagons"/>
    <dgm:cxn modelId="{80400AD9-0B0C-444D-936F-A10F9A232210}" type="presParOf" srcId="{478BA746-F22D-48CF-BBD0-B3375CCEAEC7}" destId="{9D4C2382-5E25-4608-948A-004FF4882AAC}" srcOrd="5" destOrd="0" presId="urn:microsoft.com/office/officeart/2008/layout/AlternatingHexagons"/>
    <dgm:cxn modelId="{CFADB6F6-2FB5-4E00-AD67-FBD9C77397E0}" type="presParOf" srcId="{478BA746-F22D-48CF-BBD0-B3375CCEAEC7}" destId="{A6CD3EBB-599F-4236-A3CD-31B3D9552B53}" srcOrd="6" destOrd="0" presId="urn:microsoft.com/office/officeart/2008/layout/AlternatingHexagons"/>
    <dgm:cxn modelId="{5FFEF89F-489F-4ACB-9794-1952567472FC}" type="presParOf" srcId="{A6CD3EBB-599F-4236-A3CD-31B3D9552B53}" destId="{E66540C8-8069-45B8-A097-801D67A694A8}" srcOrd="0" destOrd="0" presId="urn:microsoft.com/office/officeart/2008/layout/AlternatingHexagons"/>
    <dgm:cxn modelId="{D7E8A99C-51CF-40E3-851A-1AB74F4FAF8F}" type="presParOf" srcId="{A6CD3EBB-599F-4236-A3CD-31B3D9552B53}" destId="{4C7E7FD3-7CC4-4318-89D7-745D58BED934}" srcOrd="1" destOrd="0" presId="urn:microsoft.com/office/officeart/2008/layout/AlternatingHexagons"/>
    <dgm:cxn modelId="{7A0CB8D3-48AF-42BE-960B-8EA81FA25314}" type="presParOf" srcId="{A6CD3EBB-599F-4236-A3CD-31B3D9552B53}" destId="{C447A6E5-27CD-4543-8B8F-198DE3CA1250}" srcOrd="2" destOrd="0" presId="urn:microsoft.com/office/officeart/2008/layout/AlternatingHexagons"/>
    <dgm:cxn modelId="{3C0CF61B-1CD0-49F2-82EC-FC600E11F6FD}" type="presParOf" srcId="{A6CD3EBB-599F-4236-A3CD-31B3D9552B53}" destId="{93E5F6CA-0633-4BE8-AF4A-ADE2A8B3619D}" srcOrd="3" destOrd="0" presId="urn:microsoft.com/office/officeart/2008/layout/AlternatingHexagons"/>
    <dgm:cxn modelId="{13DDCEBF-1078-4279-9D68-A6F481409BB1}" type="presParOf" srcId="{A6CD3EBB-599F-4236-A3CD-31B3D9552B53}" destId="{2F56FACD-BF3A-4E55-A75C-93FA681D0539}"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99DE93-E986-4B04-A9A7-64CC98E7952C}" type="doc">
      <dgm:prSet loTypeId="urn:microsoft.com/office/officeart/2016/7/layout/BasicLinearProcessNumbered" loCatId="process" qsTypeId="urn:microsoft.com/office/officeart/2005/8/quickstyle/simple4" qsCatId="simple" csTypeId="urn:microsoft.com/office/officeart/2005/8/colors/accent1_3" csCatId="accent1" phldr="1"/>
      <dgm:spPr/>
      <dgm:t>
        <a:bodyPr/>
        <a:lstStyle/>
        <a:p>
          <a:endParaRPr lang="en-US"/>
        </a:p>
      </dgm:t>
    </dgm:pt>
    <dgm:pt modelId="{129849BE-A592-41FD-8C46-C93AFEB5D8E7}">
      <dgm:prSet/>
      <dgm:spPr/>
      <dgm:t>
        <a:bodyPr/>
        <a:lstStyle/>
        <a:p>
          <a:r>
            <a:rPr lang="en-US" b="0"/>
            <a:t>Smart broker / dumb consumer model</a:t>
          </a:r>
          <a:endParaRPr lang="en-US"/>
        </a:p>
      </dgm:t>
    </dgm:pt>
    <dgm:pt modelId="{4A9880FC-543F-4ED9-A5FB-7C2F22DD0B86}" type="parTrans" cxnId="{ECD22429-01C3-4B59-8456-CC4049894A52}">
      <dgm:prSet/>
      <dgm:spPr/>
      <dgm:t>
        <a:bodyPr/>
        <a:lstStyle/>
        <a:p>
          <a:endParaRPr lang="en-US"/>
        </a:p>
      </dgm:t>
    </dgm:pt>
    <dgm:pt modelId="{17AE3AB1-95E8-4D9A-8D4A-C685F24FA706}" type="sibTrans" cxnId="{ECD22429-01C3-4B59-8456-CC4049894A52}">
      <dgm:prSet phldrT="1" phldr="0"/>
      <dgm:spPr/>
      <dgm:t>
        <a:bodyPr/>
        <a:lstStyle/>
        <a:p>
          <a:r>
            <a:rPr lang="en-US"/>
            <a:t>1</a:t>
          </a:r>
        </a:p>
      </dgm:t>
    </dgm:pt>
    <dgm:pt modelId="{C3DD8834-F389-42AE-B3B6-0BCCF42B325F}">
      <dgm:prSet/>
      <dgm:spPr/>
      <dgm:t>
        <a:bodyPr/>
        <a:lstStyle/>
        <a:p>
          <a:r>
            <a:rPr lang="en-US" b="0" dirty="0"/>
            <a:t>Publishers send messages to exchanges, and consumers retrieve messages from queues</a:t>
          </a:r>
          <a:endParaRPr lang="en-US" dirty="0"/>
        </a:p>
      </dgm:t>
    </dgm:pt>
    <dgm:pt modelId="{AAA3E88B-BC75-4389-A3FE-5FF44D153C21}" type="parTrans" cxnId="{F7928676-A72F-43A8-8451-3D8B5066AED8}">
      <dgm:prSet/>
      <dgm:spPr/>
      <dgm:t>
        <a:bodyPr/>
        <a:lstStyle/>
        <a:p>
          <a:endParaRPr lang="en-US"/>
        </a:p>
      </dgm:t>
    </dgm:pt>
    <dgm:pt modelId="{A09BE555-610E-4E2F-8CA0-5037800410C6}" type="sibTrans" cxnId="{F7928676-A72F-43A8-8451-3D8B5066AED8}">
      <dgm:prSet phldrT="2" phldr="0"/>
      <dgm:spPr/>
      <dgm:t>
        <a:bodyPr/>
        <a:lstStyle/>
        <a:p>
          <a:r>
            <a:rPr lang="en-US"/>
            <a:t>2</a:t>
          </a:r>
        </a:p>
      </dgm:t>
    </dgm:pt>
    <dgm:pt modelId="{5AE0AAC3-85D6-46ED-A564-1464E1C118B7}">
      <dgm:prSet/>
      <dgm:spPr/>
      <dgm:t>
        <a:bodyPr/>
        <a:lstStyle/>
        <a:p>
          <a:r>
            <a:rPr lang="en-US" b="0"/>
            <a:t>RabbitMQ cluster distributes queues for the Read/Write load distribution.</a:t>
          </a:r>
          <a:endParaRPr lang="en-US"/>
        </a:p>
      </dgm:t>
    </dgm:pt>
    <dgm:pt modelId="{972E0D6A-21A2-423F-8F87-89113526CF40}" type="parTrans" cxnId="{F979C775-09A1-4D0A-9285-484846565216}">
      <dgm:prSet/>
      <dgm:spPr/>
      <dgm:t>
        <a:bodyPr/>
        <a:lstStyle/>
        <a:p>
          <a:endParaRPr lang="en-US"/>
        </a:p>
      </dgm:t>
    </dgm:pt>
    <dgm:pt modelId="{E4636575-BDEB-4885-8402-8AC43D07A974}" type="sibTrans" cxnId="{F979C775-09A1-4D0A-9285-484846565216}">
      <dgm:prSet phldrT="3" phldr="0"/>
      <dgm:spPr/>
      <dgm:t>
        <a:bodyPr/>
        <a:lstStyle/>
        <a:p>
          <a:r>
            <a:rPr lang="en-US"/>
            <a:t>3</a:t>
          </a:r>
        </a:p>
      </dgm:t>
    </dgm:pt>
    <dgm:pt modelId="{D2B12F07-8712-4444-B69F-BD975E02DD34}">
      <dgm:prSet/>
      <dgm:spPr/>
      <dgm:t>
        <a:bodyPr/>
        <a:lstStyle/>
        <a:p>
          <a:r>
            <a:rPr lang="en-US" b="0" dirty="0"/>
            <a:t>High Availability(HA) mode by mirroring queues.</a:t>
          </a:r>
          <a:endParaRPr lang="en-US" dirty="0"/>
        </a:p>
      </dgm:t>
    </dgm:pt>
    <dgm:pt modelId="{2E859036-E68A-41FC-8151-E920C9457986}" type="parTrans" cxnId="{8BE6579E-DB9A-4437-88D8-4D7F43B359EB}">
      <dgm:prSet/>
      <dgm:spPr/>
      <dgm:t>
        <a:bodyPr/>
        <a:lstStyle/>
        <a:p>
          <a:endParaRPr lang="en-US"/>
        </a:p>
      </dgm:t>
    </dgm:pt>
    <dgm:pt modelId="{91BC3B9C-AB39-497B-92AE-03782A0F77AB}" type="sibTrans" cxnId="{8BE6579E-DB9A-4437-88D8-4D7F43B359EB}">
      <dgm:prSet phldrT="4" phldr="0"/>
      <dgm:spPr/>
      <dgm:t>
        <a:bodyPr/>
        <a:lstStyle/>
        <a:p>
          <a:r>
            <a:rPr lang="en-US"/>
            <a:t>4</a:t>
          </a:r>
        </a:p>
      </dgm:t>
    </dgm:pt>
    <dgm:pt modelId="{E44A6D2B-EE31-4C81-BB81-61822A452D2F}" type="pres">
      <dgm:prSet presAssocID="{8B99DE93-E986-4B04-A9A7-64CC98E7952C}" presName="Name0" presStyleCnt="0">
        <dgm:presLayoutVars>
          <dgm:animLvl val="lvl"/>
          <dgm:resizeHandles val="exact"/>
        </dgm:presLayoutVars>
      </dgm:prSet>
      <dgm:spPr/>
    </dgm:pt>
    <dgm:pt modelId="{0DA18677-BEBF-4E9D-B085-65E61BC8AD98}" type="pres">
      <dgm:prSet presAssocID="{129849BE-A592-41FD-8C46-C93AFEB5D8E7}" presName="compositeNode" presStyleCnt="0">
        <dgm:presLayoutVars>
          <dgm:bulletEnabled val="1"/>
        </dgm:presLayoutVars>
      </dgm:prSet>
      <dgm:spPr/>
    </dgm:pt>
    <dgm:pt modelId="{3AA050EC-6DDF-4151-A778-85B115F3B607}" type="pres">
      <dgm:prSet presAssocID="{129849BE-A592-41FD-8C46-C93AFEB5D8E7}" presName="bgRect" presStyleLbl="bgAccFollowNode1" presStyleIdx="0" presStyleCnt="4"/>
      <dgm:spPr/>
    </dgm:pt>
    <dgm:pt modelId="{2B3DA05F-A724-49BB-B343-0735AE12CBDD}" type="pres">
      <dgm:prSet presAssocID="{17AE3AB1-95E8-4D9A-8D4A-C685F24FA706}" presName="sibTransNodeCircle" presStyleLbl="alignNode1" presStyleIdx="0" presStyleCnt="8">
        <dgm:presLayoutVars>
          <dgm:chMax val="0"/>
          <dgm:bulletEnabled/>
        </dgm:presLayoutVars>
      </dgm:prSet>
      <dgm:spPr/>
    </dgm:pt>
    <dgm:pt modelId="{56B88A26-C2F2-408A-9D9D-1A96CF3B80F5}" type="pres">
      <dgm:prSet presAssocID="{129849BE-A592-41FD-8C46-C93AFEB5D8E7}" presName="bottomLine" presStyleLbl="alignNode1" presStyleIdx="1" presStyleCnt="8">
        <dgm:presLayoutVars/>
      </dgm:prSet>
      <dgm:spPr/>
    </dgm:pt>
    <dgm:pt modelId="{E0868726-D7C5-4C4E-9D0F-9F888DCB83E9}" type="pres">
      <dgm:prSet presAssocID="{129849BE-A592-41FD-8C46-C93AFEB5D8E7}" presName="nodeText" presStyleLbl="bgAccFollowNode1" presStyleIdx="0" presStyleCnt="4">
        <dgm:presLayoutVars>
          <dgm:bulletEnabled val="1"/>
        </dgm:presLayoutVars>
      </dgm:prSet>
      <dgm:spPr/>
    </dgm:pt>
    <dgm:pt modelId="{D2A5A663-97D5-4AED-9EAB-98A078C56479}" type="pres">
      <dgm:prSet presAssocID="{17AE3AB1-95E8-4D9A-8D4A-C685F24FA706}" presName="sibTrans" presStyleCnt="0"/>
      <dgm:spPr/>
    </dgm:pt>
    <dgm:pt modelId="{56CD261F-6D09-463C-A211-E3075E839700}" type="pres">
      <dgm:prSet presAssocID="{C3DD8834-F389-42AE-B3B6-0BCCF42B325F}" presName="compositeNode" presStyleCnt="0">
        <dgm:presLayoutVars>
          <dgm:bulletEnabled val="1"/>
        </dgm:presLayoutVars>
      </dgm:prSet>
      <dgm:spPr/>
    </dgm:pt>
    <dgm:pt modelId="{4FFE1634-85BE-46B8-9874-E05F9C71EB45}" type="pres">
      <dgm:prSet presAssocID="{C3DD8834-F389-42AE-B3B6-0BCCF42B325F}" presName="bgRect" presStyleLbl="bgAccFollowNode1" presStyleIdx="1" presStyleCnt="4"/>
      <dgm:spPr/>
    </dgm:pt>
    <dgm:pt modelId="{66A04264-C01E-4904-8BEE-EB7323B931EF}" type="pres">
      <dgm:prSet presAssocID="{A09BE555-610E-4E2F-8CA0-5037800410C6}" presName="sibTransNodeCircle" presStyleLbl="alignNode1" presStyleIdx="2" presStyleCnt="8">
        <dgm:presLayoutVars>
          <dgm:chMax val="0"/>
          <dgm:bulletEnabled/>
        </dgm:presLayoutVars>
      </dgm:prSet>
      <dgm:spPr/>
    </dgm:pt>
    <dgm:pt modelId="{6235D279-8565-4058-A0AA-D15AA48308A0}" type="pres">
      <dgm:prSet presAssocID="{C3DD8834-F389-42AE-B3B6-0BCCF42B325F}" presName="bottomLine" presStyleLbl="alignNode1" presStyleIdx="3" presStyleCnt="8">
        <dgm:presLayoutVars/>
      </dgm:prSet>
      <dgm:spPr/>
    </dgm:pt>
    <dgm:pt modelId="{25EBBEF3-7EF7-411B-84D3-C53691F7ABB0}" type="pres">
      <dgm:prSet presAssocID="{C3DD8834-F389-42AE-B3B6-0BCCF42B325F}" presName="nodeText" presStyleLbl="bgAccFollowNode1" presStyleIdx="1" presStyleCnt="4">
        <dgm:presLayoutVars>
          <dgm:bulletEnabled val="1"/>
        </dgm:presLayoutVars>
      </dgm:prSet>
      <dgm:spPr/>
    </dgm:pt>
    <dgm:pt modelId="{F341938D-3268-49A0-97C0-1A0B63AB384F}" type="pres">
      <dgm:prSet presAssocID="{A09BE555-610E-4E2F-8CA0-5037800410C6}" presName="sibTrans" presStyleCnt="0"/>
      <dgm:spPr/>
    </dgm:pt>
    <dgm:pt modelId="{6A8DA668-A128-49B3-98C3-57378DF1A40B}" type="pres">
      <dgm:prSet presAssocID="{5AE0AAC3-85D6-46ED-A564-1464E1C118B7}" presName="compositeNode" presStyleCnt="0">
        <dgm:presLayoutVars>
          <dgm:bulletEnabled val="1"/>
        </dgm:presLayoutVars>
      </dgm:prSet>
      <dgm:spPr/>
    </dgm:pt>
    <dgm:pt modelId="{817278AA-B4F5-4566-879A-DEC673F6599D}" type="pres">
      <dgm:prSet presAssocID="{5AE0AAC3-85D6-46ED-A564-1464E1C118B7}" presName="bgRect" presStyleLbl="bgAccFollowNode1" presStyleIdx="2" presStyleCnt="4"/>
      <dgm:spPr/>
    </dgm:pt>
    <dgm:pt modelId="{8FF0CDD1-7B2E-4D1A-88AA-F227EAD3ADF2}" type="pres">
      <dgm:prSet presAssocID="{E4636575-BDEB-4885-8402-8AC43D07A974}" presName="sibTransNodeCircle" presStyleLbl="alignNode1" presStyleIdx="4" presStyleCnt="8">
        <dgm:presLayoutVars>
          <dgm:chMax val="0"/>
          <dgm:bulletEnabled/>
        </dgm:presLayoutVars>
      </dgm:prSet>
      <dgm:spPr/>
    </dgm:pt>
    <dgm:pt modelId="{2B3D8E95-1E3A-4C93-8551-CB6C4897CFFC}" type="pres">
      <dgm:prSet presAssocID="{5AE0AAC3-85D6-46ED-A564-1464E1C118B7}" presName="bottomLine" presStyleLbl="alignNode1" presStyleIdx="5" presStyleCnt="8">
        <dgm:presLayoutVars/>
      </dgm:prSet>
      <dgm:spPr/>
    </dgm:pt>
    <dgm:pt modelId="{C26ED0F9-D074-4EC8-A449-05642E640DF7}" type="pres">
      <dgm:prSet presAssocID="{5AE0AAC3-85D6-46ED-A564-1464E1C118B7}" presName="nodeText" presStyleLbl="bgAccFollowNode1" presStyleIdx="2" presStyleCnt="4">
        <dgm:presLayoutVars>
          <dgm:bulletEnabled val="1"/>
        </dgm:presLayoutVars>
      </dgm:prSet>
      <dgm:spPr/>
    </dgm:pt>
    <dgm:pt modelId="{6D26550C-0394-446D-A529-677676BD6BBD}" type="pres">
      <dgm:prSet presAssocID="{E4636575-BDEB-4885-8402-8AC43D07A974}" presName="sibTrans" presStyleCnt="0"/>
      <dgm:spPr/>
    </dgm:pt>
    <dgm:pt modelId="{ED3D20A7-F4A0-4767-A680-41532D3EAFF9}" type="pres">
      <dgm:prSet presAssocID="{D2B12F07-8712-4444-B69F-BD975E02DD34}" presName="compositeNode" presStyleCnt="0">
        <dgm:presLayoutVars>
          <dgm:bulletEnabled val="1"/>
        </dgm:presLayoutVars>
      </dgm:prSet>
      <dgm:spPr/>
    </dgm:pt>
    <dgm:pt modelId="{AED048B5-6F0F-45F3-BF3D-4A778A7DCFD9}" type="pres">
      <dgm:prSet presAssocID="{D2B12F07-8712-4444-B69F-BD975E02DD34}" presName="bgRect" presStyleLbl="bgAccFollowNode1" presStyleIdx="3" presStyleCnt="4"/>
      <dgm:spPr/>
    </dgm:pt>
    <dgm:pt modelId="{164C1ADC-C2A4-415D-AB8D-3455C28CB6AF}" type="pres">
      <dgm:prSet presAssocID="{91BC3B9C-AB39-497B-92AE-03782A0F77AB}" presName="sibTransNodeCircle" presStyleLbl="alignNode1" presStyleIdx="6" presStyleCnt="8">
        <dgm:presLayoutVars>
          <dgm:chMax val="0"/>
          <dgm:bulletEnabled/>
        </dgm:presLayoutVars>
      </dgm:prSet>
      <dgm:spPr/>
    </dgm:pt>
    <dgm:pt modelId="{344A2F72-C745-4131-8E22-75CAC6CF4F4D}" type="pres">
      <dgm:prSet presAssocID="{D2B12F07-8712-4444-B69F-BD975E02DD34}" presName="bottomLine" presStyleLbl="alignNode1" presStyleIdx="7" presStyleCnt="8">
        <dgm:presLayoutVars/>
      </dgm:prSet>
      <dgm:spPr/>
    </dgm:pt>
    <dgm:pt modelId="{164FE581-01A5-41F0-859B-47B7262111F3}" type="pres">
      <dgm:prSet presAssocID="{D2B12F07-8712-4444-B69F-BD975E02DD34}" presName="nodeText" presStyleLbl="bgAccFollowNode1" presStyleIdx="3" presStyleCnt="4">
        <dgm:presLayoutVars>
          <dgm:bulletEnabled val="1"/>
        </dgm:presLayoutVars>
      </dgm:prSet>
      <dgm:spPr/>
    </dgm:pt>
  </dgm:ptLst>
  <dgm:cxnLst>
    <dgm:cxn modelId="{B4420603-9A52-4BB5-9B75-BF6F970B516E}" type="presOf" srcId="{A09BE555-610E-4E2F-8CA0-5037800410C6}" destId="{66A04264-C01E-4904-8BEE-EB7323B931EF}" srcOrd="0" destOrd="0" presId="urn:microsoft.com/office/officeart/2016/7/layout/BasicLinearProcessNumbered"/>
    <dgm:cxn modelId="{D3694E16-FBBC-4E8C-8138-035687FF2C09}" type="presOf" srcId="{C3DD8834-F389-42AE-B3B6-0BCCF42B325F}" destId="{4FFE1634-85BE-46B8-9874-E05F9C71EB45}" srcOrd="0" destOrd="0" presId="urn:microsoft.com/office/officeart/2016/7/layout/BasicLinearProcessNumbered"/>
    <dgm:cxn modelId="{6FFC1317-592D-455E-8309-A3845611A717}" type="presOf" srcId="{8B99DE93-E986-4B04-A9A7-64CC98E7952C}" destId="{E44A6D2B-EE31-4C81-BB81-61822A452D2F}" srcOrd="0" destOrd="0" presId="urn:microsoft.com/office/officeart/2016/7/layout/BasicLinearProcessNumbered"/>
    <dgm:cxn modelId="{ECD22429-01C3-4B59-8456-CC4049894A52}" srcId="{8B99DE93-E986-4B04-A9A7-64CC98E7952C}" destId="{129849BE-A592-41FD-8C46-C93AFEB5D8E7}" srcOrd="0" destOrd="0" parTransId="{4A9880FC-543F-4ED9-A5FB-7C2F22DD0B86}" sibTransId="{17AE3AB1-95E8-4D9A-8D4A-C685F24FA706}"/>
    <dgm:cxn modelId="{45BF9229-249D-4A1B-B0F7-925301D56F4D}" type="presOf" srcId="{5AE0AAC3-85D6-46ED-A564-1464E1C118B7}" destId="{817278AA-B4F5-4566-879A-DEC673F6599D}" srcOrd="0" destOrd="0" presId="urn:microsoft.com/office/officeart/2016/7/layout/BasicLinearProcessNumbered"/>
    <dgm:cxn modelId="{0BCEE13A-C828-448A-BE91-3077F38708C4}" type="presOf" srcId="{D2B12F07-8712-4444-B69F-BD975E02DD34}" destId="{AED048B5-6F0F-45F3-BF3D-4A778A7DCFD9}" srcOrd="0" destOrd="0" presId="urn:microsoft.com/office/officeart/2016/7/layout/BasicLinearProcessNumbered"/>
    <dgm:cxn modelId="{E50F4A43-09D4-4C21-A574-7B5BE7215E6B}" type="presOf" srcId="{E4636575-BDEB-4885-8402-8AC43D07A974}" destId="{8FF0CDD1-7B2E-4D1A-88AA-F227EAD3ADF2}" srcOrd="0" destOrd="0" presId="urn:microsoft.com/office/officeart/2016/7/layout/BasicLinearProcessNumbered"/>
    <dgm:cxn modelId="{F979C775-09A1-4D0A-9285-484846565216}" srcId="{8B99DE93-E986-4B04-A9A7-64CC98E7952C}" destId="{5AE0AAC3-85D6-46ED-A564-1464E1C118B7}" srcOrd="2" destOrd="0" parTransId="{972E0D6A-21A2-423F-8F87-89113526CF40}" sibTransId="{E4636575-BDEB-4885-8402-8AC43D07A974}"/>
    <dgm:cxn modelId="{F7928676-A72F-43A8-8451-3D8B5066AED8}" srcId="{8B99DE93-E986-4B04-A9A7-64CC98E7952C}" destId="{C3DD8834-F389-42AE-B3B6-0BCCF42B325F}" srcOrd="1" destOrd="0" parTransId="{AAA3E88B-BC75-4389-A3FE-5FF44D153C21}" sibTransId="{A09BE555-610E-4E2F-8CA0-5037800410C6}"/>
    <dgm:cxn modelId="{63ADE57C-C70E-43E6-A94B-4A80D83706B0}" type="presOf" srcId="{129849BE-A592-41FD-8C46-C93AFEB5D8E7}" destId="{E0868726-D7C5-4C4E-9D0F-9F888DCB83E9}" srcOrd="1" destOrd="0" presId="urn:microsoft.com/office/officeart/2016/7/layout/BasicLinearProcessNumbered"/>
    <dgm:cxn modelId="{42E7A089-C011-4EE8-BE8D-044CE77D2E69}" type="presOf" srcId="{91BC3B9C-AB39-497B-92AE-03782A0F77AB}" destId="{164C1ADC-C2A4-415D-AB8D-3455C28CB6AF}" srcOrd="0" destOrd="0" presId="urn:microsoft.com/office/officeart/2016/7/layout/BasicLinearProcessNumbered"/>
    <dgm:cxn modelId="{8BE6579E-DB9A-4437-88D8-4D7F43B359EB}" srcId="{8B99DE93-E986-4B04-A9A7-64CC98E7952C}" destId="{D2B12F07-8712-4444-B69F-BD975E02DD34}" srcOrd="3" destOrd="0" parTransId="{2E859036-E68A-41FC-8151-E920C9457986}" sibTransId="{91BC3B9C-AB39-497B-92AE-03782A0F77AB}"/>
    <dgm:cxn modelId="{1952BAB5-54D6-45B4-A40C-428D77095B35}" type="presOf" srcId="{C3DD8834-F389-42AE-B3B6-0BCCF42B325F}" destId="{25EBBEF3-7EF7-411B-84D3-C53691F7ABB0}" srcOrd="1" destOrd="0" presId="urn:microsoft.com/office/officeart/2016/7/layout/BasicLinearProcessNumbered"/>
    <dgm:cxn modelId="{209069B8-A967-4325-B2F9-26A0825704B4}" type="presOf" srcId="{17AE3AB1-95E8-4D9A-8D4A-C685F24FA706}" destId="{2B3DA05F-A724-49BB-B343-0735AE12CBDD}" srcOrd="0" destOrd="0" presId="urn:microsoft.com/office/officeart/2016/7/layout/BasicLinearProcessNumbered"/>
    <dgm:cxn modelId="{852DD9DB-760A-4B81-84AB-7349DB949DF5}" type="presOf" srcId="{D2B12F07-8712-4444-B69F-BD975E02DD34}" destId="{164FE581-01A5-41F0-859B-47B7262111F3}" srcOrd="1" destOrd="0" presId="urn:microsoft.com/office/officeart/2016/7/layout/BasicLinearProcessNumbered"/>
    <dgm:cxn modelId="{3E0E40F6-2C58-4248-995B-EDAA822E8928}" type="presOf" srcId="{129849BE-A592-41FD-8C46-C93AFEB5D8E7}" destId="{3AA050EC-6DDF-4151-A778-85B115F3B607}" srcOrd="0" destOrd="0" presId="urn:microsoft.com/office/officeart/2016/7/layout/BasicLinearProcessNumbered"/>
    <dgm:cxn modelId="{43FCBCF7-2F36-4904-B301-4996449311E6}" type="presOf" srcId="{5AE0AAC3-85D6-46ED-A564-1464E1C118B7}" destId="{C26ED0F9-D074-4EC8-A449-05642E640DF7}" srcOrd="1" destOrd="0" presId="urn:microsoft.com/office/officeart/2016/7/layout/BasicLinearProcessNumbered"/>
    <dgm:cxn modelId="{D69DB778-6A0D-496A-9731-9749A6916EF5}" type="presParOf" srcId="{E44A6D2B-EE31-4C81-BB81-61822A452D2F}" destId="{0DA18677-BEBF-4E9D-B085-65E61BC8AD98}" srcOrd="0" destOrd="0" presId="urn:microsoft.com/office/officeart/2016/7/layout/BasicLinearProcessNumbered"/>
    <dgm:cxn modelId="{75762B8A-9757-4EE2-AB64-76F5C42AFBE2}" type="presParOf" srcId="{0DA18677-BEBF-4E9D-B085-65E61BC8AD98}" destId="{3AA050EC-6DDF-4151-A778-85B115F3B607}" srcOrd="0" destOrd="0" presId="urn:microsoft.com/office/officeart/2016/7/layout/BasicLinearProcessNumbered"/>
    <dgm:cxn modelId="{37E00C13-9A82-4A75-B495-E77215721018}" type="presParOf" srcId="{0DA18677-BEBF-4E9D-B085-65E61BC8AD98}" destId="{2B3DA05F-A724-49BB-B343-0735AE12CBDD}" srcOrd="1" destOrd="0" presId="urn:microsoft.com/office/officeart/2016/7/layout/BasicLinearProcessNumbered"/>
    <dgm:cxn modelId="{81AC0A59-0EFF-4B71-80AA-44F8D9916C01}" type="presParOf" srcId="{0DA18677-BEBF-4E9D-B085-65E61BC8AD98}" destId="{56B88A26-C2F2-408A-9D9D-1A96CF3B80F5}" srcOrd="2" destOrd="0" presId="urn:microsoft.com/office/officeart/2016/7/layout/BasicLinearProcessNumbered"/>
    <dgm:cxn modelId="{2FAC4A2D-B03E-4BB9-A28A-C5B277020E52}" type="presParOf" srcId="{0DA18677-BEBF-4E9D-B085-65E61BC8AD98}" destId="{E0868726-D7C5-4C4E-9D0F-9F888DCB83E9}" srcOrd="3" destOrd="0" presId="urn:microsoft.com/office/officeart/2016/7/layout/BasicLinearProcessNumbered"/>
    <dgm:cxn modelId="{F56F508B-21DC-4B26-89B3-90AE6C95C23E}" type="presParOf" srcId="{E44A6D2B-EE31-4C81-BB81-61822A452D2F}" destId="{D2A5A663-97D5-4AED-9EAB-98A078C56479}" srcOrd="1" destOrd="0" presId="urn:microsoft.com/office/officeart/2016/7/layout/BasicLinearProcessNumbered"/>
    <dgm:cxn modelId="{86FB4ED1-96DD-4F28-A827-960D125B8A63}" type="presParOf" srcId="{E44A6D2B-EE31-4C81-BB81-61822A452D2F}" destId="{56CD261F-6D09-463C-A211-E3075E839700}" srcOrd="2" destOrd="0" presId="urn:microsoft.com/office/officeart/2016/7/layout/BasicLinearProcessNumbered"/>
    <dgm:cxn modelId="{5ADD23CA-481F-481D-BE87-5A7A053CD56F}" type="presParOf" srcId="{56CD261F-6D09-463C-A211-E3075E839700}" destId="{4FFE1634-85BE-46B8-9874-E05F9C71EB45}" srcOrd="0" destOrd="0" presId="urn:microsoft.com/office/officeart/2016/7/layout/BasicLinearProcessNumbered"/>
    <dgm:cxn modelId="{E642BA58-58FD-4F27-87C9-2960C3B84E10}" type="presParOf" srcId="{56CD261F-6D09-463C-A211-E3075E839700}" destId="{66A04264-C01E-4904-8BEE-EB7323B931EF}" srcOrd="1" destOrd="0" presId="urn:microsoft.com/office/officeart/2016/7/layout/BasicLinearProcessNumbered"/>
    <dgm:cxn modelId="{B05D9746-6B1D-47A2-9DBE-539CB88061CF}" type="presParOf" srcId="{56CD261F-6D09-463C-A211-E3075E839700}" destId="{6235D279-8565-4058-A0AA-D15AA48308A0}" srcOrd="2" destOrd="0" presId="urn:microsoft.com/office/officeart/2016/7/layout/BasicLinearProcessNumbered"/>
    <dgm:cxn modelId="{FD3D84E3-7A2F-41DC-9218-DD26FB7B4A01}" type="presParOf" srcId="{56CD261F-6D09-463C-A211-E3075E839700}" destId="{25EBBEF3-7EF7-411B-84D3-C53691F7ABB0}" srcOrd="3" destOrd="0" presId="urn:microsoft.com/office/officeart/2016/7/layout/BasicLinearProcessNumbered"/>
    <dgm:cxn modelId="{F673EE39-1A76-43CA-BF11-D95DE46951EA}" type="presParOf" srcId="{E44A6D2B-EE31-4C81-BB81-61822A452D2F}" destId="{F341938D-3268-49A0-97C0-1A0B63AB384F}" srcOrd="3" destOrd="0" presId="urn:microsoft.com/office/officeart/2016/7/layout/BasicLinearProcessNumbered"/>
    <dgm:cxn modelId="{7BEA1045-D70B-4B09-90B5-6D90256257F8}" type="presParOf" srcId="{E44A6D2B-EE31-4C81-BB81-61822A452D2F}" destId="{6A8DA668-A128-49B3-98C3-57378DF1A40B}" srcOrd="4" destOrd="0" presId="urn:microsoft.com/office/officeart/2016/7/layout/BasicLinearProcessNumbered"/>
    <dgm:cxn modelId="{EEE60E9C-2575-42D7-85A1-BDA796BB147B}" type="presParOf" srcId="{6A8DA668-A128-49B3-98C3-57378DF1A40B}" destId="{817278AA-B4F5-4566-879A-DEC673F6599D}" srcOrd="0" destOrd="0" presId="urn:microsoft.com/office/officeart/2016/7/layout/BasicLinearProcessNumbered"/>
    <dgm:cxn modelId="{6547A1FB-F3E6-475E-B10F-3A70C7DCC646}" type="presParOf" srcId="{6A8DA668-A128-49B3-98C3-57378DF1A40B}" destId="{8FF0CDD1-7B2E-4D1A-88AA-F227EAD3ADF2}" srcOrd="1" destOrd="0" presId="urn:microsoft.com/office/officeart/2016/7/layout/BasicLinearProcessNumbered"/>
    <dgm:cxn modelId="{4AF0C222-7408-4557-BAFA-B7F32225EB8C}" type="presParOf" srcId="{6A8DA668-A128-49B3-98C3-57378DF1A40B}" destId="{2B3D8E95-1E3A-4C93-8551-CB6C4897CFFC}" srcOrd="2" destOrd="0" presId="urn:microsoft.com/office/officeart/2016/7/layout/BasicLinearProcessNumbered"/>
    <dgm:cxn modelId="{D01D2BEE-9375-48F6-BEA1-0AB93B152DF9}" type="presParOf" srcId="{6A8DA668-A128-49B3-98C3-57378DF1A40B}" destId="{C26ED0F9-D074-4EC8-A449-05642E640DF7}" srcOrd="3" destOrd="0" presId="urn:microsoft.com/office/officeart/2016/7/layout/BasicLinearProcessNumbered"/>
    <dgm:cxn modelId="{A8EF5CD7-ABC5-4107-B35F-E32D5CF85C3F}" type="presParOf" srcId="{E44A6D2B-EE31-4C81-BB81-61822A452D2F}" destId="{6D26550C-0394-446D-A529-677676BD6BBD}" srcOrd="5" destOrd="0" presId="urn:microsoft.com/office/officeart/2016/7/layout/BasicLinearProcessNumbered"/>
    <dgm:cxn modelId="{E7C340C3-2387-45CB-9FB5-C52C2EA56FD1}" type="presParOf" srcId="{E44A6D2B-EE31-4C81-BB81-61822A452D2F}" destId="{ED3D20A7-F4A0-4767-A680-41532D3EAFF9}" srcOrd="6" destOrd="0" presId="urn:microsoft.com/office/officeart/2016/7/layout/BasicLinearProcessNumbered"/>
    <dgm:cxn modelId="{8DD60AA8-47F2-41A2-B052-A3B98785D901}" type="presParOf" srcId="{ED3D20A7-F4A0-4767-A680-41532D3EAFF9}" destId="{AED048B5-6F0F-45F3-BF3D-4A778A7DCFD9}" srcOrd="0" destOrd="0" presId="urn:microsoft.com/office/officeart/2016/7/layout/BasicLinearProcessNumbered"/>
    <dgm:cxn modelId="{1D5F9E57-9B5F-4161-8129-E1CF5DA80FD1}" type="presParOf" srcId="{ED3D20A7-F4A0-4767-A680-41532D3EAFF9}" destId="{164C1ADC-C2A4-415D-AB8D-3455C28CB6AF}" srcOrd="1" destOrd="0" presId="urn:microsoft.com/office/officeart/2016/7/layout/BasicLinearProcessNumbered"/>
    <dgm:cxn modelId="{7902691B-B398-4945-828C-F54413E8656B}" type="presParOf" srcId="{ED3D20A7-F4A0-4767-A680-41532D3EAFF9}" destId="{344A2F72-C745-4131-8E22-75CAC6CF4F4D}" srcOrd="2" destOrd="0" presId="urn:microsoft.com/office/officeart/2016/7/layout/BasicLinearProcessNumbered"/>
    <dgm:cxn modelId="{A0B9CC30-91D6-4BBE-AAAF-7EA32AE84348}" type="presParOf" srcId="{ED3D20A7-F4A0-4767-A680-41532D3EAFF9}" destId="{164FE581-01A5-41F0-859B-47B7262111F3}"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BCDE7B-7317-4F06-9DB6-747C742E32BD}" type="doc">
      <dgm:prSet loTypeId="urn:microsoft.com/office/officeart/2008/layout/AlternatingHexagons" loCatId="list" qsTypeId="urn:microsoft.com/office/officeart/2005/8/quickstyle/simple5" qsCatId="simple" csTypeId="urn:microsoft.com/office/officeart/2005/8/colors/accent1_3" csCatId="accent1" phldr="1"/>
      <dgm:spPr/>
      <dgm:t>
        <a:bodyPr/>
        <a:lstStyle/>
        <a:p>
          <a:endParaRPr lang="en-US"/>
        </a:p>
      </dgm:t>
    </dgm:pt>
    <dgm:pt modelId="{0D0E4773-A411-497C-BD8D-EB0E66868D15}">
      <dgm:prSet custT="1"/>
      <dgm:spPr/>
      <dgm:t>
        <a:bodyPr/>
        <a:lstStyle/>
        <a:p>
          <a:r>
            <a:rPr lang="en-US" sz="1200" dirty="0"/>
            <a:t>Single point of failure</a:t>
          </a:r>
        </a:p>
      </dgm:t>
    </dgm:pt>
    <dgm:pt modelId="{0FB179AB-7092-4CE9-AC5E-D838B3CB4923}" type="parTrans" cxnId="{00CC5892-4B83-4EC7-A43F-2CBD2C88A77A}">
      <dgm:prSet/>
      <dgm:spPr/>
      <dgm:t>
        <a:bodyPr/>
        <a:lstStyle/>
        <a:p>
          <a:endParaRPr lang="en-US"/>
        </a:p>
      </dgm:t>
    </dgm:pt>
    <dgm:pt modelId="{3E3564FC-B50B-48C2-B661-65EDED07984D}" type="sibTrans" cxnId="{00CC5892-4B83-4EC7-A43F-2CBD2C88A77A}">
      <dgm:prSet/>
      <dgm:spPr/>
      <dgm:t>
        <a:bodyPr/>
        <a:lstStyle/>
        <a:p>
          <a:endParaRPr lang="en-US"/>
        </a:p>
      </dgm:t>
    </dgm:pt>
    <dgm:pt modelId="{F678F83D-7C3D-455C-86D8-9651AC077377}">
      <dgm:prSet custT="1"/>
      <dgm:spPr/>
      <dgm:t>
        <a:bodyPr/>
        <a:lstStyle/>
        <a:p>
          <a:r>
            <a:rPr lang="en-US" sz="1200" dirty="0"/>
            <a:t>Highly Available</a:t>
          </a:r>
        </a:p>
      </dgm:t>
    </dgm:pt>
    <dgm:pt modelId="{81CA6051-F709-4427-81D1-24F52ADE29E4}" type="parTrans" cxnId="{CB772C0A-CEAF-4CB2-9F9F-CC1C7465E23E}">
      <dgm:prSet/>
      <dgm:spPr/>
      <dgm:t>
        <a:bodyPr/>
        <a:lstStyle/>
        <a:p>
          <a:endParaRPr lang="en-US"/>
        </a:p>
      </dgm:t>
    </dgm:pt>
    <dgm:pt modelId="{AA4476E8-85F9-461A-9951-E30696F8C7B6}" type="sibTrans" cxnId="{CB772C0A-CEAF-4CB2-9F9F-CC1C7465E23E}">
      <dgm:prSet/>
      <dgm:spPr/>
      <dgm:t>
        <a:bodyPr/>
        <a:lstStyle/>
        <a:p>
          <a:endParaRPr lang="en-US"/>
        </a:p>
      </dgm:t>
    </dgm:pt>
    <dgm:pt modelId="{18505C3F-C3D6-4112-869D-43E4994A7F31}">
      <dgm:prSet custT="1"/>
      <dgm:spPr/>
      <dgm:t>
        <a:bodyPr lIns="0" rIns="0"/>
        <a:lstStyle/>
        <a:p>
          <a:r>
            <a:rPr lang="en-US" sz="1200" dirty="0"/>
            <a:t>Performance</a:t>
          </a:r>
        </a:p>
      </dgm:t>
    </dgm:pt>
    <dgm:pt modelId="{FEFB01AD-F617-4DAE-9FFB-D3F01DB1F340}" type="parTrans" cxnId="{9AECDB84-5097-4F5A-B79E-D853BB31BA67}">
      <dgm:prSet/>
      <dgm:spPr/>
      <dgm:t>
        <a:bodyPr/>
        <a:lstStyle/>
        <a:p>
          <a:endParaRPr lang="en-US"/>
        </a:p>
      </dgm:t>
    </dgm:pt>
    <dgm:pt modelId="{C6439A25-4BB3-488B-A390-66592BA3EC4A}" type="sibTrans" cxnId="{9AECDB84-5097-4F5A-B79E-D853BB31BA67}">
      <dgm:prSet/>
      <dgm:spPr/>
      <dgm:t>
        <a:bodyPr/>
        <a:lstStyle/>
        <a:p>
          <a:endParaRPr lang="en-US"/>
        </a:p>
      </dgm:t>
    </dgm:pt>
    <dgm:pt modelId="{2B06E602-518A-499B-9CD9-E47FD9B339C3}">
      <dgm:prSet custT="1"/>
      <dgm:spPr/>
      <dgm:t>
        <a:bodyPr/>
        <a:lstStyle/>
        <a:p>
          <a:r>
            <a:rPr lang="en-US" sz="1200" dirty="0"/>
            <a:t>Scalable</a:t>
          </a:r>
        </a:p>
      </dgm:t>
    </dgm:pt>
    <dgm:pt modelId="{55BCA186-72BD-4C53-BA21-5070662D347F}" type="sibTrans" cxnId="{93A23A45-1256-49CE-A845-192489136253}">
      <dgm:prSet/>
      <dgm:spPr/>
      <dgm:t>
        <a:bodyPr/>
        <a:lstStyle/>
        <a:p>
          <a:endParaRPr lang="en-US"/>
        </a:p>
      </dgm:t>
    </dgm:pt>
    <dgm:pt modelId="{AB99C359-AC6F-4426-B903-FEED32D369D4}" type="parTrans" cxnId="{93A23A45-1256-49CE-A845-192489136253}">
      <dgm:prSet/>
      <dgm:spPr/>
      <dgm:t>
        <a:bodyPr/>
        <a:lstStyle/>
        <a:p>
          <a:endParaRPr lang="en-US"/>
        </a:p>
      </dgm:t>
    </dgm:pt>
    <dgm:pt modelId="{478BA746-F22D-48CF-BBD0-B3375CCEAEC7}" type="pres">
      <dgm:prSet presAssocID="{79BCDE7B-7317-4F06-9DB6-747C742E32BD}" presName="Name0" presStyleCnt="0">
        <dgm:presLayoutVars>
          <dgm:chMax/>
          <dgm:chPref/>
          <dgm:dir/>
          <dgm:animLvl val="lvl"/>
        </dgm:presLayoutVars>
      </dgm:prSet>
      <dgm:spPr/>
    </dgm:pt>
    <dgm:pt modelId="{B8DD9E21-75B8-47AA-AA7E-DB39E686BAA6}" type="pres">
      <dgm:prSet presAssocID="{0D0E4773-A411-497C-BD8D-EB0E66868D15}" presName="composite" presStyleCnt="0"/>
      <dgm:spPr/>
    </dgm:pt>
    <dgm:pt modelId="{70D6AF1E-FDBC-4B2D-9458-5BD907E859D4}" type="pres">
      <dgm:prSet presAssocID="{0D0E4773-A411-497C-BD8D-EB0E66868D15}" presName="Parent1" presStyleLbl="node1" presStyleIdx="0" presStyleCnt="8" custLinFactNeighborX="19325" custLinFactNeighborY="989">
        <dgm:presLayoutVars>
          <dgm:chMax val="1"/>
          <dgm:chPref val="1"/>
          <dgm:bulletEnabled val="1"/>
        </dgm:presLayoutVars>
      </dgm:prSet>
      <dgm:spPr/>
    </dgm:pt>
    <dgm:pt modelId="{CA020431-382E-4F72-8A64-C5C4F5622CEA}" type="pres">
      <dgm:prSet presAssocID="{0D0E4773-A411-497C-BD8D-EB0E66868D15}" presName="Childtext1" presStyleLbl="revTx" presStyleIdx="0" presStyleCnt="4">
        <dgm:presLayoutVars>
          <dgm:chMax val="0"/>
          <dgm:chPref val="0"/>
          <dgm:bulletEnabled val="1"/>
        </dgm:presLayoutVars>
      </dgm:prSet>
      <dgm:spPr/>
    </dgm:pt>
    <dgm:pt modelId="{7D80C837-CD2B-41E1-B034-59EA12307B8A}" type="pres">
      <dgm:prSet presAssocID="{0D0E4773-A411-497C-BD8D-EB0E66868D15}" presName="BalanceSpacing" presStyleCnt="0"/>
      <dgm:spPr/>
    </dgm:pt>
    <dgm:pt modelId="{B1D16C44-CB64-4FBD-8101-030C99786B56}" type="pres">
      <dgm:prSet presAssocID="{0D0E4773-A411-497C-BD8D-EB0E66868D15}" presName="BalanceSpacing1" presStyleCnt="0"/>
      <dgm:spPr/>
    </dgm:pt>
    <dgm:pt modelId="{875FCE92-8E1A-40CA-81E6-0583CCDFB267}" type="pres">
      <dgm:prSet presAssocID="{3E3564FC-B50B-48C2-B661-65EDED07984D}" presName="Accent1Text" presStyleLbl="node1" presStyleIdx="1" presStyleCnt="8"/>
      <dgm:spPr/>
    </dgm:pt>
    <dgm:pt modelId="{A9B4C98A-736E-4C7F-80D4-28081C324F82}" type="pres">
      <dgm:prSet presAssocID="{3E3564FC-B50B-48C2-B661-65EDED07984D}" presName="spaceBetweenRectangles" presStyleCnt="0"/>
      <dgm:spPr/>
    </dgm:pt>
    <dgm:pt modelId="{FD38766C-6EBF-4BC6-B362-11E97831645D}" type="pres">
      <dgm:prSet presAssocID="{F678F83D-7C3D-455C-86D8-9651AC077377}" presName="composite" presStyleCnt="0"/>
      <dgm:spPr/>
    </dgm:pt>
    <dgm:pt modelId="{DE7053B1-4CEA-406C-A78D-2F5E87254405}" type="pres">
      <dgm:prSet presAssocID="{F678F83D-7C3D-455C-86D8-9651AC077377}" presName="Parent1" presStyleLbl="node1" presStyleIdx="2" presStyleCnt="8" custLinFactNeighborX="19859" custLinFactNeighborY="1357">
        <dgm:presLayoutVars>
          <dgm:chMax val="1"/>
          <dgm:chPref val="1"/>
          <dgm:bulletEnabled val="1"/>
        </dgm:presLayoutVars>
      </dgm:prSet>
      <dgm:spPr/>
    </dgm:pt>
    <dgm:pt modelId="{2CCD67B9-7856-46E8-B4B6-7C389410FF89}" type="pres">
      <dgm:prSet presAssocID="{F678F83D-7C3D-455C-86D8-9651AC077377}" presName="Childtext1" presStyleLbl="revTx" presStyleIdx="1" presStyleCnt="4">
        <dgm:presLayoutVars>
          <dgm:chMax val="0"/>
          <dgm:chPref val="0"/>
          <dgm:bulletEnabled val="1"/>
        </dgm:presLayoutVars>
      </dgm:prSet>
      <dgm:spPr/>
    </dgm:pt>
    <dgm:pt modelId="{7E4DB331-C330-403D-ADF7-AFB34958C0D8}" type="pres">
      <dgm:prSet presAssocID="{F678F83D-7C3D-455C-86D8-9651AC077377}" presName="BalanceSpacing" presStyleCnt="0"/>
      <dgm:spPr/>
    </dgm:pt>
    <dgm:pt modelId="{F2F831A5-5F28-4E50-AC0C-1AE3B635EE36}" type="pres">
      <dgm:prSet presAssocID="{F678F83D-7C3D-455C-86D8-9651AC077377}" presName="BalanceSpacing1" presStyleCnt="0"/>
      <dgm:spPr/>
    </dgm:pt>
    <dgm:pt modelId="{3D4992EC-3686-48CE-BA1B-9F201090FFF9}" type="pres">
      <dgm:prSet presAssocID="{AA4476E8-85F9-461A-9951-E30696F8C7B6}" presName="Accent1Text" presStyleLbl="node1" presStyleIdx="3" presStyleCnt="8"/>
      <dgm:spPr/>
    </dgm:pt>
    <dgm:pt modelId="{4910B91D-B996-411A-8377-A3B2CD93386A}" type="pres">
      <dgm:prSet presAssocID="{AA4476E8-85F9-461A-9951-E30696F8C7B6}" presName="spaceBetweenRectangles" presStyleCnt="0"/>
      <dgm:spPr/>
    </dgm:pt>
    <dgm:pt modelId="{E0FCB4F2-8316-4D8B-A5FB-B4FBE90402B2}" type="pres">
      <dgm:prSet presAssocID="{2B06E602-518A-499B-9CD9-E47FD9B339C3}" presName="composite" presStyleCnt="0"/>
      <dgm:spPr/>
    </dgm:pt>
    <dgm:pt modelId="{68B3D022-AA73-4D4A-A059-91E2AB866989}" type="pres">
      <dgm:prSet presAssocID="{2B06E602-518A-499B-9CD9-E47FD9B339C3}" presName="Parent1" presStyleLbl="node1" presStyleIdx="4" presStyleCnt="8">
        <dgm:presLayoutVars>
          <dgm:chMax val="1"/>
          <dgm:chPref val="1"/>
          <dgm:bulletEnabled val="1"/>
        </dgm:presLayoutVars>
      </dgm:prSet>
      <dgm:spPr/>
    </dgm:pt>
    <dgm:pt modelId="{C0F05B5B-C910-4E65-AA36-458FB387D1C3}" type="pres">
      <dgm:prSet presAssocID="{2B06E602-518A-499B-9CD9-E47FD9B339C3}" presName="Childtext1" presStyleLbl="revTx" presStyleIdx="2" presStyleCnt="4">
        <dgm:presLayoutVars>
          <dgm:chMax val="0"/>
          <dgm:chPref val="0"/>
          <dgm:bulletEnabled val="1"/>
        </dgm:presLayoutVars>
      </dgm:prSet>
      <dgm:spPr/>
    </dgm:pt>
    <dgm:pt modelId="{2E1FC1B9-858C-4B5D-9B3A-C0F47D0A516C}" type="pres">
      <dgm:prSet presAssocID="{2B06E602-518A-499B-9CD9-E47FD9B339C3}" presName="BalanceSpacing" presStyleCnt="0"/>
      <dgm:spPr/>
    </dgm:pt>
    <dgm:pt modelId="{DC5E8833-AA21-4AB4-862C-B788AC225674}" type="pres">
      <dgm:prSet presAssocID="{2B06E602-518A-499B-9CD9-E47FD9B339C3}" presName="BalanceSpacing1" presStyleCnt="0"/>
      <dgm:spPr/>
    </dgm:pt>
    <dgm:pt modelId="{51F7F2F0-E614-4344-A040-CEBC58027AEB}" type="pres">
      <dgm:prSet presAssocID="{55BCA186-72BD-4C53-BA21-5070662D347F}" presName="Accent1Text" presStyleLbl="node1" presStyleIdx="5" presStyleCnt="8"/>
      <dgm:spPr/>
    </dgm:pt>
    <dgm:pt modelId="{9D4C2382-5E25-4608-948A-004FF4882AAC}" type="pres">
      <dgm:prSet presAssocID="{55BCA186-72BD-4C53-BA21-5070662D347F}" presName="spaceBetweenRectangles" presStyleCnt="0"/>
      <dgm:spPr/>
    </dgm:pt>
    <dgm:pt modelId="{A6CD3EBB-599F-4236-A3CD-31B3D9552B53}" type="pres">
      <dgm:prSet presAssocID="{18505C3F-C3D6-4112-869D-43E4994A7F31}" presName="composite" presStyleCnt="0"/>
      <dgm:spPr/>
    </dgm:pt>
    <dgm:pt modelId="{E66540C8-8069-45B8-A097-801D67A694A8}" type="pres">
      <dgm:prSet presAssocID="{18505C3F-C3D6-4112-869D-43E4994A7F31}" presName="Parent1" presStyleLbl="node1" presStyleIdx="6" presStyleCnt="8" custLinFactNeighborY="1466">
        <dgm:presLayoutVars>
          <dgm:chMax val="1"/>
          <dgm:chPref val="1"/>
          <dgm:bulletEnabled val="1"/>
        </dgm:presLayoutVars>
      </dgm:prSet>
      <dgm:spPr/>
    </dgm:pt>
    <dgm:pt modelId="{4C7E7FD3-7CC4-4318-89D7-745D58BED934}" type="pres">
      <dgm:prSet presAssocID="{18505C3F-C3D6-4112-869D-43E4994A7F31}" presName="Childtext1" presStyleLbl="revTx" presStyleIdx="3" presStyleCnt="4">
        <dgm:presLayoutVars>
          <dgm:chMax val="0"/>
          <dgm:chPref val="0"/>
          <dgm:bulletEnabled val="1"/>
        </dgm:presLayoutVars>
      </dgm:prSet>
      <dgm:spPr/>
    </dgm:pt>
    <dgm:pt modelId="{C447A6E5-27CD-4543-8B8F-198DE3CA1250}" type="pres">
      <dgm:prSet presAssocID="{18505C3F-C3D6-4112-869D-43E4994A7F31}" presName="BalanceSpacing" presStyleCnt="0"/>
      <dgm:spPr/>
    </dgm:pt>
    <dgm:pt modelId="{93E5F6CA-0633-4BE8-AF4A-ADE2A8B3619D}" type="pres">
      <dgm:prSet presAssocID="{18505C3F-C3D6-4112-869D-43E4994A7F31}" presName="BalanceSpacing1" presStyleCnt="0"/>
      <dgm:spPr/>
    </dgm:pt>
    <dgm:pt modelId="{2F56FACD-BF3A-4E55-A75C-93FA681D0539}" type="pres">
      <dgm:prSet presAssocID="{C6439A25-4BB3-488B-A390-66592BA3EC4A}" presName="Accent1Text" presStyleLbl="node1" presStyleIdx="7" presStyleCnt="8" custLinFactNeighborX="21290" custLinFactNeighborY="612"/>
      <dgm:spPr/>
    </dgm:pt>
  </dgm:ptLst>
  <dgm:cxnLst>
    <dgm:cxn modelId="{CB772C0A-CEAF-4CB2-9F9F-CC1C7465E23E}" srcId="{79BCDE7B-7317-4F06-9DB6-747C742E32BD}" destId="{F678F83D-7C3D-455C-86D8-9651AC077377}" srcOrd="1" destOrd="0" parTransId="{81CA6051-F709-4427-81D1-24F52ADE29E4}" sibTransId="{AA4476E8-85F9-461A-9951-E30696F8C7B6}"/>
    <dgm:cxn modelId="{B6B3D236-E771-4441-B863-2FEC94201C46}" type="presOf" srcId="{55BCA186-72BD-4C53-BA21-5070662D347F}" destId="{51F7F2F0-E614-4344-A040-CEBC58027AEB}" srcOrd="0" destOrd="0" presId="urn:microsoft.com/office/officeart/2008/layout/AlternatingHexagons"/>
    <dgm:cxn modelId="{93A23A45-1256-49CE-A845-192489136253}" srcId="{79BCDE7B-7317-4F06-9DB6-747C742E32BD}" destId="{2B06E602-518A-499B-9CD9-E47FD9B339C3}" srcOrd="2" destOrd="0" parTransId="{AB99C359-AC6F-4426-B903-FEED32D369D4}" sibTransId="{55BCA186-72BD-4C53-BA21-5070662D347F}"/>
    <dgm:cxn modelId="{96D01883-DA47-42EB-B472-8C0A7B5890B2}" type="presOf" srcId="{AA4476E8-85F9-461A-9951-E30696F8C7B6}" destId="{3D4992EC-3686-48CE-BA1B-9F201090FFF9}" srcOrd="0" destOrd="0" presId="urn:microsoft.com/office/officeart/2008/layout/AlternatingHexagons"/>
    <dgm:cxn modelId="{9AECDB84-5097-4F5A-B79E-D853BB31BA67}" srcId="{79BCDE7B-7317-4F06-9DB6-747C742E32BD}" destId="{18505C3F-C3D6-4112-869D-43E4994A7F31}" srcOrd="3" destOrd="0" parTransId="{FEFB01AD-F617-4DAE-9FFB-D3F01DB1F340}" sibTransId="{C6439A25-4BB3-488B-A390-66592BA3EC4A}"/>
    <dgm:cxn modelId="{BFA70790-5EBB-4720-BD15-FDE4F6FC9CD3}" type="presOf" srcId="{C6439A25-4BB3-488B-A390-66592BA3EC4A}" destId="{2F56FACD-BF3A-4E55-A75C-93FA681D0539}" srcOrd="0" destOrd="0" presId="urn:microsoft.com/office/officeart/2008/layout/AlternatingHexagons"/>
    <dgm:cxn modelId="{00CC5892-4B83-4EC7-A43F-2CBD2C88A77A}" srcId="{79BCDE7B-7317-4F06-9DB6-747C742E32BD}" destId="{0D0E4773-A411-497C-BD8D-EB0E66868D15}" srcOrd="0" destOrd="0" parTransId="{0FB179AB-7092-4CE9-AC5E-D838B3CB4923}" sibTransId="{3E3564FC-B50B-48C2-B661-65EDED07984D}"/>
    <dgm:cxn modelId="{AB932AC4-1773-4477-BC6C-340CFB6755BD}" type="presOf" srcId="{2B06E602-518A-499B-9CD9-E47FD9B339C3}" destId="{68B3D022-AA73-4D4A-A059-91E2AB866989}" srcOrd="0" destOrd="0" presId="urn:microsoft.com/office/officeart/2008/layout/AlternatingHexagons"/>
    <dgm:cxn modelId="{4549D4D8-29EC-4E98-A4E0-42A403E9AF86}" type="presOf" srcId="{79BCDE7B-7317-4F06-9DB6-747C742E32BD}" destId="{478BA746-F22D-48CF-BBD0-B3375CCEAEC7}" srcOrd="0" destOrd="0" presId="urn:microsoft.com/office/officeart/2008/layout/AlternatingHexagons"/>
    <dgm:cxn modelId="{1F4A45DB-74BE-45BF-9971-280F2D45E413}" type="presOf" srcId="{F678F83D-7C3D-455C-86D8-9651AC077377}" destId="{DE7053B1-4CEA-406C-A78D-2F5E87254405}" srcOrd="0" destOrd="0" presId="urn:microsoft.com/office/officeart/2008/layout/AlternatingHexagons"/>
    <dgm:cxn modelId="{8BFEE0DF-EEBA-43BB-A4A2-E44EDAAC51C5}" type="presOf" srcId="{3E3564FC-B50B-48C2-B661-65EDED07984D}" destId="{875FCE92-8E1A-40CA-81E6-0583CCDFB267}" srcOrd="0" destOrd="0" presId="urn:microsoft.com/office/officeart/2008/layout/AlternatingHexagons"/>
    <dgm:cxn modelId="{934313F1-6404-42C9-996B-D293F1A469B8}" type="presOf" srcId="{18505C3F-C3D6-4112-869D-43E4994A7F31}" destId="{E66540C8-8069-45B8-A097-801D67A694A8}" srcOrd="0" destOrd="0" presId="urn:microsoft.com/office/officeart/2008/layout/AlternatingHexagons"/>
    <dgm:cxn modelId="{130FFCF7-35D4-44FB-A829-2CDBA66FFB96}" type="presOf" srcId="{0D0E4773-A411-497C-BD8D-EB0E66868D15}" destId="{70D6AF1E-FDBC-4B2D-9458-5BD907E859D4}" srcOrd="0" destOrd="0" presId="urn:microsoft.com/office/officeart/2008/layout/AlternatingHexagons"/>
    <dgm:cxn modelId="{C15C602D-4AF9-471F-845B-96DCBAB70EF2}" type="presParOf" srcId="{478BA746-F22D-48CF-BBD0-B3375CCEAEC7}" destId="{B8DD9E21-75B8-47AA-AA7E-DB39E686BAA6}" srcOrd="0" destOrd="0" presId="urn:microsoft.com/office/officeart/2008/layout/AlternatingHexagons"/>
    <dgm:cxn modelId="{2C9672AB-9DDF-4DB1-83A4-1B84EBEDC5F4}" type="presParOf" srcId="{B8DD9E21-75B8-47AA-AA7E-DB39E686BAA6}" destId="{70D6AF1E-FDBC-4B2D-9458-5BD907E859D4}" srcOrd="0" destOrd="0" presId="urn:microsoft.com/office/officeart/2008/layout/AlternatingHexagons"/>
    <dgm:cxn modelId="{43C0624E-CD56-461E-B076-85D25FB43AC3}" type="presParOf" srcId="{B8DD9E21-75B8-47AA-AA7E-DB39E686BAA6}" destId="{CA020431-382E-4F72-8A64-C5C4F5622CEA}" srcOrd="1" destOrd="0" presId="urn:microsoft.com/office/officeart/2008/layout/AlternatingHexagons"/>
    <dgm:cxn modelId="{73A37711-D177-4E10-9E1C-402CB812BE5F}" type="presParOf" srcId="{B8DD9E21-75B8-47AA-AA7E-DB39E686BAA6}" destId="{7D80C837-CD2B-41E1-B034-59EA12307B8A}" srcOrd="2" destOrd="0" presId="urn:microsoft.com/office/officeart/2008/layout/AlternatingHexagons"/>
    <dgm:cxn modelId="{D942D936-BE4B-46C6-AF5A-9F26F4077F68}" type="presParOf" srcId="{B8DD9E21-75B8-47AA-AA7E-DB39E686BAA6}" destId="{B1D16C44-CB64-4FBD-8101-030C99786B56}" srcOrd="3" destOrd="0" presId="urn:microsoft.com/office/officeart/2008/layout/AlternatingHexagons"/>
    <dgm:cxn modelId="{FCBFDAA3-5E86-47F1-8675-59E27A8F3490}" type="presParOf" srcId="{B8DD9E21-75B8-47AA-AA7E-DB39E686BAA6}" destId="{875FCE92-8E1A-40CA-81E6-0583CCDFB267}" srcOrd="4" destOrd="0" presId="urn:microsoft.com/office/officeart/2008/layout/AlternatingHexagons"/>
    <dgm:cxn modelId="{70B5F9CF-CF54-454E-B686-175386E5B9F1}" type="presParOf" srcId="{478BA746-F22D-48CF-BBD0-B3375CCEAEC7}" destId="{A9B4C98A-736E-4C7F-80D4-28081C324F82}" srcOrd="1" destOrd="0" presId="urn:microsoft.com/office/officeart/2008/layout/AlternatingHexagons"/>
    <dgm:cxn modelId="{F1800CAA-F186-448D-B290-54AE905E6A83}" type="presParOf" srcId="{478BA746-F22D-48CF-BBD0-B3375CCEAEC7}" destId="{FD38766C-6EBF-4BC6-B362-11E97831645D}" srcOrd="2" destOrd="0" presId="urn:microsoft.com/office/officeart/2008/layout/AlternatingHexagons"/>
    <dgm:cxn modelId="{0CB809AD-54F5-487A-8CF5-EEA9ECA6F982}" type="presParOf" srcId="{FD38766C-6EBF-4BC6-B362-11E97831645D}" destId="{DE7053B1-4CEA-406C-A78D-2F5E87254405}" srcOrd="0" destOrd="0" presId="urn:microsoft.com/office/officeart/2008/layout/AlternatingHexagons"/>
    <dgm:cxn modelId="{F358039A-180C-4A03-A46E-859C876F2B7A}" type="presParOf" srcId="{FD38766C-6EBF-4BC6-B362-11E97831645D}" destId="{2CCD67B9-7856-46E8-B4B6-7C389410FF89}" srcOrd="1" destOrd="0" presId="urn:microsoft.com/office/officeart/2008/layout/AlternatingHexagons"/>
    <dgm:cxn modelId="{934A42E9-F7E8-4406-BC90-830C61136D90}" type="presParOf" srcId="{FD38766C-6EBF-4BC6-B362-11E97831645D}" destId="{7E4DB331-C330-403D-ADF7-AFB34958C0D8}" srcOrd="2" destOrd="0" presId="urn:microsoft.com/office/officeart/2008/layout/AlternatingHexagons"/>
    <dgm:cxn modelId="{A4DB280E-0734-4185-8329-CC97C92F8920}" type="presParOf" srcId="{FD38766C-6EBF-4BC6-B362-11E97831645D}" destId="{F2F831A5-5F28-4E50-AC0C-1AE3B635EE36}" srcOrd="3" destOrd="0" presId="urn:microsoft.com/office/officeart/2008/layout/AlternatingHexagons"/>
    <dgm:cxn modelId="{761B72B7-8CEE-4488-897D-5BBD4EBB4B7E}" type="presParOf" srcId="{FD38766C-6EBF-4BC6-B362-11E97831645D}" destId="{3D4992EC-3686-48CE-BA1B-9F201090FFF9}" srcOrd="4" destOrd="0" presId="urn:microsoft.com/office/officeart/2008/layout/AlternatingHexagons"/>
    <dgm:cxn modelId="{7CFA2EA3-F421-49D2-AB2A-26ED80B4B7EF}" type="presParOf" srcId="{478BA746-F22D-48CF-BBD0-B3375CCEAEC7}" destId="{4910B91D-B996-411A-8377-A3B2CD93386A}" srcOrd="3" destOrd="0" presId="urn:microsoft.com/office/officeart/2008/layout/AlternatingHexagons"/>
    <dgm:cxn modelId="{13E6332F-4123-4F14-A8D6-3A0D9B28CBC3}" type="presParOf" srcId="{478BA746-F22D-48CF-BBD0-B3375CCEAEC7}" destId="{E0FCB4F2-8316-4D8B-A5FB-B4FBE90402B2}" srcOrd="4" destOrd="0" presId="urn:microsoft.com/office/officeart/2008/layout/AlternatingHexagons"/>
    <dgm:cxn modelId="{9D06A2D3-D15B-4E53-8E4D-34358984BB1A}" type="presParOf" srcId="{E0FCB4F2-8316-4D8B-A5FB-B4FBE90402B2}" destId="{68B3D022-AA73-4D4A-A059-91E2AB866989}" srcOrd="0" destOrd="0" presId="urn:microsoft.com/office/officeart/2008/layout/AlternatingHexagons"/>
    <dgm:cxn modelId="{22A4A7E0-1AAF-4283-AF70-22D9DD7E4886}" type="presParOf" srcId="{E0FCB4F2-8316-4D8B-A5FB-B4FBE90402B2}" destId="{C0F05B5B-C910-4E65-AA36-458FB387D1C3}" srcOrd="1" destOrd="0" presId="urn:microsoft.com/office/officeart/2008/layout/AlternatingHexagons"/>
    <dgm:cxn modelId="{6A100230-5E93-47C6-B89E-9AA142356A78}" type="presParOf" srcId="{E0FCB4F2-8316-4D8B-A5FB-B4FBE90402B2}" destId="{2E1FC1B9-858C-4B5D-9B3A-C0F47D0A516C}" srcOrd="2" destOrd="0" presId="urn:microsoft.com/office/officeart/2008/layout/AlternatingHexagons"/>
    <dgm:cxn modelId="{A05FE3AE-6A9F-4084-A5CF-8F4A8AD1CFFE}" type="presParOf" srcId="{E0FCB4F2-8316-4D8B-A5FB-B4FBE90402B2}" destId="{DC5E8833-AA21-4AB4-862C-B788AC225674}" srcOrd="3" destOrd="0" presId="urn:microsoft.com/office/officeart/2008/layout/AlternatingHexagons"/>
    <dgm:cxn modelId="{02264E89-D054-41C6-9707-FA49D42D6F0D}" type="presParOf" srcId="{E0FCB4F2-8316-4D8B-A5FB-B4FBE90402B2}" destId="{51F7F2F0-E614-4344-A040-CEBC58027AEB}" srcOrd="4" destOrd="0" presId="urn:microsoft.com/office/officeart/2008/layout/AlternatingHexagons"/>
    <dgm:cxn modelId="{80400AD9-0B0C-444D-936F-A10F9A232210}" type="presParOf" srcId="{478BA746-F22D-48CF-BBD0-B3375CCEAEC7}" destId="{9D4C2382-5E25-4608-948A-004FF4882AAC}" srcOrd="5" destOrd="0" presId="urn:microsoft.com/office/officeart/2008/layout/AlternatingHexagons"/>
    <dgm:cxn modelId="{CFADB6F6-2FB5-4E00-AD67-FBD9C77397E0}" type="presParOf" srcId="{478BA746-F22D-48CF-BBD0-B3375CCEAEC7}" destId="{A6CD3EBB-599F-4236-A3CD-31B3D9552B53}" srcOrd="6" destOrd="0" presId="urn:microsoft.com/office/officeart/2008/layout/AlternatingHexagons"/>
    <dgm:cxn modelId="{5FFEF89F-489F-4ACB-9794-1952567472FC}" type="presParOf" srcId="{A6CD3EBB-599F-4236-A3CD-31B3D9552B53}" destId="{E66540C8-8069-45B8-A097-801D67A694A8}" srcOrd="0" destOrd="0" presId="urn:microsoft.com/office/officeart/2008/layout/AlternatingHexagons"/>
    <dgm:cxn modelId="{D7E8A99C-51CF-40E3-851A-1AB74F4FAF8F}" type="presParOf" srcId="{A6CD3EBB-599F-4236-A3CD-31B3D9552B53}" destId="{4C7E7FD3-7CC4-4318-89D7-745D58BED934}" srcOrd="1" destOrd="0" presId="urn:microsoft.com/office/officeart/2008/layout/AlternatingHexagons"/>
    <dgm:cxn modelId="{7A0CB8D3-48AF-42BE-960B-8EA81FA25314}" type="presParOf" srcId="{A6CD3EBB-599F-4236-A3CD-31B3D9552B53}" destId="{C447A6E5-27CD-4543-8B8F-198DE3CA1250}" srcOrd="2" destOrd="0" presId="urn:microsoft.com/office/officeart/2008/layout/AlternatingHexagons"/>
    <dgm:cxn modelId="{3C0CF61B-1CD0-49F2-82EC-FC600E11F6FD}" type="presParOf" srcId="{A6CD3EBB-599F-4236-A3CD-31B3D9552B53}" destId="{93E5F6CA-0633-4BE8-AF4A-ADE2A8B3619D}" srcOrd="3" destOrd="0" presId="urn:microsoft.com/office/officeart/2008/layout/AlternatingHexagons"/>
    <dgm:cxn modelId="{13DDCEBF-1078-4279-9D68-A6F481409BB1}" type="presParOf" srcId="{A6CD3EBB-599F-4236-A3CD-31B3D9552B53}" destId="{2F56FACD-BF3A-4E55-A75C-93FA681D0539}"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6AF1E-FDBC-4B2D-9458-5BD907E859D4}">
      <dsp:nvSpPr>
        <dsp:cNvPr id="0" name=""/>
        <dsp:cNvSpPr/>
      </dsp:nvSpPr>
      <dsp:spPr>
        <a:xfrm rot="5400000">
          <a:off x="3006113" y="218904"/>
          <a:ext cx="1778000" cy="1546860"/>
        </a:xfrm>
        <a:prstGeom prst="hexagon">
          <a:avLst>
            <a:gd name="adj" fmla="val 25000"/>
            <a:gd name="vf" fmla="val 11547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dirty="0"/>
        </a:p>
      </dsp:txBody>
      <dsp:txXfrm rot="-5400000">
        <a:off x="3362735" y="380406"/>
        <a:ext cx="1064756" cy="1223856"/>
      </dsp:txXfrm>
    </dsp:sp>
    <dsp:sp modelId="{CA020431-382E-4F72-8A64-C5C4F5622CEA}">
      <dsp:nvSpPr>
        <dsp:cNvPr id="0" name=""/>
        <dsp:cNvSpPr/>
      </dsp:nvSpPr>
      <dsp:spPr>
        <a:xfrm>
          <a:off x="4416552" y="441350"/>
          <a:ext cx="1984248" cy="1066800"/>
        </a:xfrm>
        <a:prstGeom prst="rect">
          <a:avLst/>
        </a:prstGeom>
        <a:noFill/>
        <a:ln>
          <a:noFill/>
        </a:ln>
        <a:effectLst/>
      </dsp:spPr>
      <dsp:style>
        <a:lnRef idx="0">
          <a:scrgbClr r="0" g="0" b="0"/>
        </a:lnRef>
        <a:fillRef idx="0">
          <a:scrgbClr r="0" g="0" b="0"/>
        </a:fillRef>
        <a:effectRef idx="0">
          <a:scrgbClr r="0" g="0" b="0"/>
        </a:effectRef>
        <a:fontRef idx="minor"/>
      </dsp:style>
    </dsp:sp>
    <dsp:sp modelId="{875FCE92-8E1A-40CA-81E6-0583CCDFB267}">
      <dsp:nvSpPr>
        <dsp:cNvPr id="0" name=""/>
        <dsp:cNvSpPr/>
      </dsp:nvSpPr>
      <dsp:spPr>
        <a:xfrm rot="5400000">
          <a:off x="1036573" y="201320"/>
          <a:ext cx="1778000" cy="1546860"/>
        </a:xfrm>
        <a:prstGeom prst="hexagon">
          <a:avLst>
            <a:gd name="adj" fmla="val 25000"/>
            <a:gd name="vf" fmla="val 115470"/>
          </a:avLst>
        </a:prstGeom>
        <a:gradFill rotWithShape="0">
          <a:gsLst>
            <a:gs pos="0">
              <a:schemeClr val="accent1">
                <a:shade val="80000"/>
                <a:hueOff val="119180"/>
                <a:satOff val="-12559"/>
                <a:lumOff val="6183"/>
                <a:alphaOff val="0"/>
                <a:shade val="51000"/>
                <a:satMod val="130000"/>
              </a:schemeClr>
            </a:gs>
            <a:gs pos="80000">
              <a:schemeClr val="accent1">
                <a:shade val="80000"/>
                <a:hueOff val="119180"/>
                <a:satOff val="-12559"/>
                <a:lumOff val="6183"/>
                <a:alphaOff val="0"/>
                <a:shade val="93000"/>
                <a:satMod val="130000"/>
              </a:schemeClr>
            </a:gs>
            <a:gs pos="100000">
              <a:schemeClr val="accent1">
                <a:shade val="80000"/>
                <a:hueOff val="119180"/>
                <a:satOff val="-12559"/>
                <a:lumOff val="618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393195" y="362822"/>
        <a:ext cx="1064756" cy="1223856"/>
      </dsp:txXfrm>
    </dsp:sp>
    <dsp:sp modelId="{DE7053B1-4CEA-406C-A78D-2F5E87254405}">
      <dsp:nvSpPr>
        <dsp:cNvPr id="0" name=""/>
        <dsp:cNvSpPr/>
      </dsp:nvSpPr>
      <dsp:spPr>
        <a:xfrm rot="5400000">
          <a:off x="2175868" y="1734614"/>
          <a:ext cx="1778000" cy="1546860"/>
        </a:xfrm>
        <a:prstGeom prst="hexagon">
          <a:avLst>
            <a:gd name="adj" fmla="val 25000"/>
            <a:gd name="vf" fmla="val 115470"/>
          </a:avLst>
        </a:prstGeom>
        <a:gradFill rotWithShape="0">
          <a:gsLst>
            <a:gs pos="0">
              <a:schemeClr val="accent1">
                <a:shade val="80000"/>
                <a:hueOff val="238361"/>
                <a:satOff val="-25119"/>
                <a:lumOff val="12366"/>
                <a:alphaOff val="0"/>
                <a:shade val="51000"/>
                <a:satMod val="130000"/>
              </a:schemeClr>
            </a:gs>
            <a:gs pos="80000">
              <a:schemeClr val="accent1">
                <a:shade val="80000"/>
                <a:hueOff val="238361"/>
                <a:satOff val="-25119"/>
                <a:lumOff val="12366"/>
                <a:alphaOff val="0"/>
                <a:shade val="93000"/>
                <a:satMod val="130000"/>
              </a:schemeClr>
            </a:gs>
            <a:gs pos="100000">
              <a:schemeClr val="accent1">
                <a:shade val="80000"/>
                <a:hueOff val="238361"/>
                <a:satOff val="-25119"/>
                <a:lumOff val="1236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dirty="0"/>
        </a:p>
      </dsp:txBody>
      <dsp:txXfrm rot="-5400000">
        <a:off x="2532490" y="1896116"/>
        <a:ext cx="1064756" cy="1223856"/>
      </dsp:txXfrm>
    </dsp:sp>
    <dsp:sp modelId="{2CCD67B9-7856-46E8-B4B6-7C389410FF89}">
      <dsp:nvSpPr>
        <dsp:cNvPr id="0" name=""/>
        <dsp:cNvSpPr/>
      </dsp:nvSpPr>
      <dsp:spPr>
        <a:xfrm>
          <a:off x="0" y="1950516"/>
          <a:ext cx="1920240" cy="1066800"/>
        </a:xfrm>
        <a:prstGeom prst="rect">
          <a:avLst/>
        </a:prstGeom>
        <a:noFill/>
        <a:ln>
          <a:noFill/>
        </a:ln>
        <a:effectLst/>
      </dsp:spPr>
      <dsp:style>
        <a:lnRef idx="0">
          <a:scrgbClr r="0" g="0" b="0"/>
        </a:lnRef>
        <a:fillRef idx="0">
          <a:scrgbClr r="0" g="0" b="0"/>
        </a:fillRef>
        <a:effectRef idx="0">
          <a:scrgbClr r="0" g="0" b="0"/>
        </a:effectRef>
        <a:fontRef idx="minor"/>
      </dsp:style>
    </dsp:sp>
    <dsp:sp modelId="{3D4992EC-3686-48CE-BA1B-9F201090FFF9}">
      <dsp:nvSpPr>
        <dsp:cNvPr id="0" name=""/>
        <dsp:cNvSpPr/>
      </dsp:nvSpPr>
      <dsp:spPr>
        <a:xfrm rot="5400000">
          <a:off x="3539286" y="1710486"/>
          <a:ext cx="1778000" cy="1546860"/>
        </a:xfrm>
        <a:prstGeom prst="hexagon">
          <a:avLst>
            <a:gd name="adj" fmla="val 25000"/>
            <a:gd name="vf" fmla="val 115470"/>
          </a:avLst>
        </a:prstGeom>
        <a:gradFill rotWithShape="0">
          <a:gsLst>
            <a:gs pos="0">
              <a:schemeClr val="accent1">
                <a:shade val="80000"/>
                <a:hueOff val="357541"/>
                <a:satOff val="-37678"/>
                <a:lumOff val="18549"/>
                <a:alphaOff val="0"/>
                <a:shade val="51000"/>
                <a:satMod val="130000"/>
              </a:schemeClr>
            </a:gs>
            <a:gs pos="80000">
              <a:schemeClr val="accent1">
                <a:shade val="80000"/>
                <a:hueOff val="357541"/>
                <a:satOff val="-37678"/>
                <a:lumOff val="18549"/>
                <a:alphaOff val="0"/>
                <a:shade val="93000"/>
                <a:satMod val="130000"/>
              </a:schemeClr>
            </a:gs>
            <a:gs pos="100000">
              <a:schemeClr val="accent1">
                <a:shade val="80000"/>
                <a:hueOff val="357541"/>
                <a:satOff val="-37678"/>
                <a:lumOff val="18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895908" y="1871988"/>
        <a:ext cx="1064756" cy="1223856"/>
      </dsp:txXfrm>
    </dsp:sp>
    <dsp:sp modelId="{68B3D022-AA73-4D4A-A059-91E2AB866989}">
      <dsp:nvSpPr>
        <dsp:cNvPr id="0" name=""/>
        <dsp:cNvSpPr/>
      </dsp:nvSpPr>
      <dsp:spPr>
        <a:xfrm rot="5400000">
          <a:off x="2707182" y="3219653"/>
          <a:ext cx="1778000" cy="1546860"/>
        </a:xfrm>
        <a:prstGeom prst="hexagon">
          <a:avLst>
            <a:gd name="adj" fmla="val 25000"/>
            <a:gd name="vf" fmla="val 115470"/>
          </a:avLst>
        </a:prstGeom>
        <a:gradFill rotWithShape="0">
          <a:gsLst>
            <a:gs pos="0">
              <a:schemeClr val="accent1">
                <a:shade val="80000"/>
                <a:hueOff val="476721"/>
                <a:satOff val="-50237"/>
                <a:lumOff val="24733"/>
                <a:alphaOff val="0"/>
                <a:shade val="51000"/>
                <a:satMod val="130000"/>
              </a:schemeClr>
            </a:gs>
            <a:gs pos="80000">
              <a:schemeClr val="accent1">
                <a:shade val="80000"/>
                <a:hueOff val="476721"/>
                <a:satOff val="-50237"/>
                <a:lumOff val="24733"/>
                <a:alphaOff val="0"/>
                <a:shade val="93000"/>
                <a:satMod val="130000"/>
              </a:schemeClr>
            </a:gs>
            <a:gs pos="100000">
              <a:schemeClr val="accent1">
                <a:shade val="80000"/>
                <a:hueOff val="476721"/>
                <a:satOff val="-50237"/>
                <a:lumOff val="247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dirty="0"/>
        </a:p>
      </dsp:txBody>
      <dsp:txXfrm rot="-5400000">
        <a:off x="3063804" y="3381155"/>
        <a:ext cx="1064756" cy="1223856"/>
      </dsp:txXfrm>
    </dsp:sp>
    <dsp:sp modelId="{C0F05B5B-C910-4E65-AA36-458FB387D1C3}">
      <dsp:nvSpPr>
        <dsp:cNvPr id="0" name=""/>
        <dsp:cNvSpPr/>
      </dsp:nvSpPr>
      <dsp:spPr>
        <a:xfrm>
          <a:off x="4416552" y="3459683"/>
          <a:ext cx="1984248" cy="1066800"/>
        </a:xfrm>
        <a:prstGeom prst="rect">
          <a:avLst/>
        </a:prstGeom>
        <a:noFill/>
        <a:ln>
          <a:noFill/>
        </a:ln>
        <a:effectLst/>
      </dsp:spPr>
      <dsp:style>
        <a:lnRef idx="0">
          <a:scrgbClr r="0" g="0" b="0"/>
        </a:lnRef>
        <a:fillRef idx="0">
          <a:scrgbClr r="0" g="0" b="0"/>
        </a:fillRef>
        <a:effectRef idx="0">
          <a:scrgbClr r="0" g="0" b="0"/>
        </a:effectRef>
        <a:fontRef idx="minor"/>
      </dsp:style>
    </dsp:sp>
    <dsp:sp modelId="{51F7F2F0-E614-4344-A040-CEBC58027AEB}">
      <dsp:nvSpPr>
        <dsp:cNvPr id="0" name=""/>
        <dsp:cNvSpPr/>
      </dsp:nvSpPr>
      <dsp:spPr>
        <a:xfrm rot="5400000">
          <a:off x="1036573" y="3219653"/>
          <a:ext cx="1778000" cy="1546860"/>
        </a:xfrm>
        <a:prstGeom prst="hexagon">
          <a:avLst>
            <a:gd name="adj" fmla="val 25000"/>
            <a:gd name="vf" fmla="val 115470"/>
          </a:avLst>
        </a:prstGeom>
        <a:gradFill rotWithShape="0">
          <a:gsLst>
            <a:gs pos="0">
              <a:schemeClr val="accent1">
                <a:shade val="80000"/>
                <a:hueOff val="595902"/>
                <a:satOff val="-62796"/>
                <a:lumOff val="30916"/>
                <a:alphaOff val="0"/>
                <a:shade val="51000"/>
                <a:satMod val="130000"/>
              </a:schemeClr>
            </a:gs>
            <a:gs pos="80000">
              <a:schemeClr val="accent1">
                <a:shade val="80000"/>
                <a:hueOff val="595902"/>
                <a:satOff val="-62796"/>
                <a:lumOff val="30916"/>
                <a:alphaOff val="0"/>
                <a:shade val="93000"/>
                <a:satMod val="130000"/>
              </a:schemeClr>
            </a:gs>
            <a:gs pos="100000">
              <a:schemeClr val="accent1">
                <a:shade val="80000"/>
                <a:hueOff val="595902"/>
                <a:satOff val="-62796"/>
                <a:lumOff val="309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393195" y="3381155"/>
        <a:ext cx="1064756" cy="1223856"/>
      </dsp:txXfrm>
    </dsp:sp>
    <dsp:sp modelId="{E66540C8-8069-45B8-A097-801D67A694A8}">
      <dsp:nvSpPr>
        <dsp:cNvPr id="0" name=""/>
        <dsp:cNvSpPr/>
      </dsp:nvSpPr>
      <dsp:spPr>
        <a:xfrm rot="5400000">
          <a:off x="1868678" y="4754885"/>
          <a:ext cx="1778000" cy="1546860"/>
        </a:xfrm>
        <a:prstGeom prst="hexagon">
          <a:avLst>
            <a:gd name="adj" fmla="val 25000"/>
            <a:gd name="vf" fmla="val 115470"/>
          </a:avLst>
        </a:prstGeom>
        <a:gradFill rotWithShape="0">
          <a:gsLst>
            <a:gs pos="0">
              <a:schemeClr val="accent1">
                <a:shade val="80000"/>
                <a:hueOff val="715082"/>
                <a:satOff val="-75356"/>
                <a:lumOff val="37099"/>
                <a:alphaOff val="0"/>
                <a:shade val="51000"/>
                <a:satMod val="130000"/>
              </a:schemeClr>
            </a:gs>
            <a:gs pos="80000">
              <a:schemeClr val="accent1">
                <a:shade val="80000"/>
                <a:hueOff val="715082"/>
                <a:satOff val="-75356"/>
                <a:lumOff val="37099"/>
                <a:alphaOff val="0"/>
                <a:shade val="93000"/>
                <a:satMod val="130000"/>
              </a:schemeClr>
            </a:gs>
            <a:gs pos="100000">
              <a:schemeClr val="accent1">
                <a:shade val="80000"/>
                <a:hueOff val="715082"/>
                <a:satOff val="-75356"/>
                <a:lumOff val="370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rot="-5400000">
        <a:off x="2225300" y="4916387"/>
        <a:ext cx="1064756" cy="1223856"/>
      </dsp:txXfrm>
    </dsp:sp>
    <dsp:sp modelId="{4C7E7FD3-7CC4-4318-89D7-745D58BED934}">
      <dsp:nvSpPr>
        <dsp:cNvPr id="0" name=""/>
        <dsp:cNvSpPr/>
      </dsp:nvSpPr>
      <dsp:spPr>
        <a:xfrm>
          <a:off x="0" y="4968849"/>
          <a:ext cx="1920240" cy="1066800"/>
        </a:xfrm>
        <a:prstGeom prst="rect">
          <a:avLst/>
        </a:prstGeom>
        <a:noFill/>
        <a:ln>
          <a:noFill/>
        </a:ln>
        <a:effectLst/>
      </dsp:spPr>
      <dsp:style>
        <a:lnRef idx="0">
          <a:scrgbClr r="0" g="0" b="0"/>
        </a:lnRef>
        <a:fillRef idx="0">
          <a:scrgbClr r="0" g="0" b="0"/>
        </a:fillRef>
        <a:effectRef idx="0">
          <a:scrgbClr r="0" g="0" b="0"/>
        </a:effectRef>
        <a:fontRef idx="minor"/>
      </dsp:style>
    </dsp:sp>
    <dsp:sp modelId="{2F56FACD-BF3A-4E55-A75C-93FA681D0539}">
      <dsp:nvSpPr>
        <dsp:cNvPr id="0" name=""/>
        <dsp:cNvSpPr/>
      </dsp:nvSpPr>
      <dsp:spPr>
        <a:xfrm rot="5400000">
          <a:off x="3868613" y="4739700"/>
          <a:ext cx="1778000" cy="1546860"/>
        </a:xfrm>
        <a:prstGeom prst="hexagon">
          <a:avLst>
            <a:gd name="adj" fmla="val 25000"/>
            <a:gd name="vf" fmla="val 115470"/>
          </a:avLst>
        </a:prstGeom>
        <a:gradFill rotWithShape="0">
          <a:gsLst>
            <a:gs pos="0">
              <a:schemeClr val="accent1">
                <a:shade val="80000"/>
                <a:hueOff val="834262"/>
                <a:satOff val="-87915"/>
                <a:lumOff val="43282"/>
                <a:alphaOff val="0"/>
                <a:shade val="51000"/>
                <a:satMod val="130000"/>
              </a:schemeClr>
            </a:gs>
            <a:gs pos="80000">
              <a:schemeClr val="accent1">
                <a:shade val="80000"/>
                <a:hueOff val="834262"/>
                <a:satOff val="-87915"/>
                <a:lumOff val="43282"/>
                <a:alphaOff val="0"/>
                <a:shade val="93000"/>
                <a:satMod val="130000"/>
              </a:schemeClr>
            </a:gs>
            <a:gs pos="100000">
              <a:schemeClr val="accent1">
                <a:shade val="80000"/>
                <a:hueOff val="834262"/>
                <a:satOff val="-87915"/>
                <a:lumOff val="4328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4225235" y="4901202"/>
        <a:ext cx="1064756" cy="1223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050EC-6DDF-4151-A778-85B115F3B607}">
      <dsp:nvSpPr>
        <dsp:cNvPr id="0" name=""/>
        <dsp:cNvSpPr/>
      </dsp:nvSpPr>
      <dsp:spPr>
        <a:xfrm>
          <a:off x="3080" y="366405"/>
          <a:ext cx="2444055" cy="3421677"/>
        </a:xfrm>
        <a:prstGeom prst="rect">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55650">
            <a:lnSpc>
              <a:spcPct val="90000"/>
            </a:lnSpc>
            <a:spcBef>
              <a:spcPct val="0"/>
            </a:spcBef>
            <a:spcAft>
              <a:spcPct val="35000"/>
            </a:spcAft>
            <a:buNone/>
          </a:pPr>
          <a:r>
            <a:rPr lang="en-US" sz="1700" b="0" kern="1200"/>
            <a:t>Smart broker / dumb consumer model</a:t>
          </a:r>
          <a:endParaRPr lang="en-US" sz="1700" kern="1200"/>
        </a:p>
      </dsp:txBody>
      <dsp:txXfrm>
        <a:off x="3080" y="1666642"/>
        <a:ext cx="2444055" cy="2053006"/>
      </dsp:txXfrm>
    </dsp:sp>
    <dsp:sp modelId="{2B3DA05F-A724-49BB-B343-0735AE12CBDD}">
      <dsp:nvSpPr>
        <dsp:cNvPr id="0" name=""/>
        <dsp:cNvSpPr/>
      </dsp:nvSpPr>
      <dsp:spPr>
        <a:xfrm>
          <a:off x="711856" y="708572"/>
          <a:ext cx="1026503" cy="1026503"/>
        </a:xfrm>
        <a:prstGeom prst="ellipse">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62184" y="858900"/>
        <a:ext cx="725847" cy="725847"/>
      </dsp:txXfrm>
    </dsp:sp>
    <dsp:sp modelId="{56B88A26-C2F2-408A-9D9D-1A96CF3B80F5}">
      <dsp:nvSpPr>
        <dsp:cNvPr id="0" name=""/>
        <dsp:cNvSpPr/>
      </dsp:nvSpPr>
      <dsp:spPr>
        <a:xfrm>
          <a:off x="3080" y="3788010"/>
          <a:ext cx="2444055" cy="72"/>
        </a:xfrm>
        <a:prstGeom prst="rect">
          <a:avLst/>
        </a:prstGeom>
        <a:gradFill rotWithShape="0">
          <a:gsLst>
            <a:gs pos="0">
              <a:schemeClr val="accent1">
                <a:shade val="80000"/>
                <a:hueOff val="119180"/>
                <a:satOff val="-12559"/>
                <a:lumOff val="6183"/>
                <a:alphaOff val="0"/>
                <a:shade val="51000"/>
                <a:satMod val="130000"/>
              </a:schemeClr>
            </a:gs>
            <a:gs pos="80000">
              <a:schemeClr val="accent1">
                <a:shade val="80000"/>
                <a:hueOff val="119180"/>
                <a:satOff val="-12559"/>
                <a:lumOff val="6183"/>
                <a:alphaOff val="0"/>
                <a:shade val="93000"/>
                <a:satMod val="130000"/>
              </a:schemeClr>
            </a:gs>
            <a:gs pos="100000">
              <a:schemeClr val="accent1">
                <a:shade val="80000"/>
                <a:hueOff val="119180"/>
                <a:satOff val="-12559"/>
                <a:lumOff val="6183"/>
                <a:alphaOff val="0"/>
                <a:shade val="94000"/>
                <a:satMod val="135000"/>
              </a:schemeClr>
            </a:gs>
          </a:gsLst>
          <a:lin ang="16200000" scaled="0"/>
        </a:gradFill>
        <a:ln w="9525" cap="flat" cmpd="sng" algn="ctr">
          <a:solidFill>
            <a:schemeClr val="accent1">
              <a:shade val="80000"/>
              <a:hueOff val="119180"/>
              <a:satOff val="-12559"/>
              <a:lumOff val="618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FFE1634-85BE-46B8-9874-E05F9C71EB45}">
      <dsp:nvSpPr>
        <dsp:cNvPr id="0" name=""/>
        <dsp:cNvSpPr/>
      </dsp:nvSpPr>
      <dsp:spPr>
        <a:xfrm>
          <a:off x="2691541" y="366405"/>
          <a:ext cx="2444055" cy="3421677"/>
        </a:xfrm>
        <a:prstGeom prst="rect">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55650">
            <a:lnSpc>
              <a:spcPct val="90000"/>
            </a:lnSpc>
            <a:spcBef>
              <a:spcPct val="0"/>
            </a:spcBef>
            <a:spcAft>
              <a:spcPct val="35000"/>
            </a:spcAft>
            <a:buNone/>
          </a:pPr>
          <a:r>
            <a:rPr lang="en-US" sz="1700" b="0" kern="1200" dirty="0"/>
            <a:t>Publishers send messages to exchanges, and consumers retrieve messages from queues</a:t>
          </a:r>
          <a:endParaRPr lang="en-US" sz="1700" kern="1200" dirty="0"/>
        </a:p>
      </dsp:txBody>
      <dsp:txXfrm>
        <a:off x="2691541" y="1666642"/>
        <a:ext cx="2444055" cy="2053006"/>
      </dsp:txXfrm>
    </dsp:sp>
    <dsp:sp modelId="{66A04264-C01E-4904-8BEE-EB7323B931EF}">
      <dsp:nvSpPr>
        <dsp:cNvPr id="0" name=""/>
        <dsp:cNvSpPr/>
      </dsp:nvSpPr>
      <dsp:spPr>
        <a:xfrm>
          <a:off x="3400317" y="708572"/>
          <a:ext cx="1026503" cy="1026503"/>
        </a:xfrm>
        <a:prstGeom prst="ellipse">
          <a:avLst/>
        </a:prstGeom>
        <a:gradFill rotWithShape="0">
          <a:gsLst>
            <a:gs pos="0">
              <a:schemeClr val="accent1">
                <a:shade val="80000"/>
                <a:hueOff val="238361"/>
                <a:satOff val="-25119"/>
                <a:lumOff val="12366"/>
                <a:alphaOff val="0"/>
                <a:shade val="51000"/>
                <a:satMod val="130000"/>
              </a:schemeClr>
            </a:gs>
            <a:gs pos="80000">
              <a:schemeClr val="accent1">
                <a:shade val="80000"/>
                <a:hueOff val="238361"/>
                <a:satOff val="-25119"/>
                <a:lumOff val="12366"/>
                <a:alphaOff val="0"/>
                <a:shade val="93000"/>
                <a:satMod val="130000"/>
              </a:schemeClr>
            </a:gs>
            <a:gs pos="100000">
              <a:schemeClr val="accent1">
                <a:shade val="80000"/>
                <a:hueOff val="238361"/>
                <a:satOff val="-25119"/>
                <a:lumOff val="12366"/>
                <a:alphaOff val="0"/>
                <a:shade val="94000"/>
                <a:satMod val="135000"/>
              </a:schemeClr>
            </a:gs>
          </a:gsLst>
          <a:lin ang="16200000" scaled="0"/>
        </a:gradFill>
        <a:ln w="9525" cap="flat" cmpd="sng" algn="ctr">
          <a:solidFill>
            <a:schemeClr val="accent1">
              <a:shade val="80000"/>
              <a:hueOff val="238361"/>
              <a:satOff val="-25119"/>
              <a:lumOff val="1236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858900"/>
        <a:ext cx="725847" cy="725847"/>
      </dsp:txXfrm>
    </dsp:sp>
    <dsp:sp modelId="{6235D279-8565-4058-A0AA-D15AA48308A0}">
      <dsp:nvSpPr>
        <dsp:cNvPr id="0" name=""/>
        <dsp:cNvSpPr/>
      </dsp:nvSpPr>
      <dsp:spPr>
        <a:xfrm>
          <a:off x="2691541" y="3788010"/>
          <a:ext cx="2444055" cy="72"/>
        </a:xfrm>
        <a:prstGeom prst="rect">
          <a:avLst/>
        </a:prstGeom>
        <a:gradFill rotWithShape="0">
          <a:gsLst>
            <a:gs pos="0">
              <a:schemeClr val="accent1">
                <a:shade val="80000"/>
                <a:hueOff val="357541"/>
                <a:satOff val="-37678"/>
                <a:lumOff val="18549"/>
                <a:alphaOff val="0"/>
                <a:shade val="51000"/>
                <a:satMod val="130000"/>
              </a:schemeClr>
            </a:gs>
            <a:gs pos="80000">
              <a:schemeClr val="accent1">
                <a:shade val="80000"/>
                <a:hueOff val="357541"/>
                <a:satOff val="-37678"/>
                <a:lumOff val="18549"/>
                <a:alphaOff val="0"/>
                <a:shade val="93000"/>
                <a:satMod val="130000"/>
              </a:schemeClr>
            </a:gs>
            <a:gs pos="100000">
              <a:schemeClr val="accent1">
                <a:shade val="80000"/>
                <a:hueOff val="357541"/>
                <a:satOff val="-37678"/>
                <a:lumOff val="18549"/>
                <a:alphaOff val="0"/>
                <a:shade val="94000"/>
                <a:satMod val="135000"/>
              </a:schemeClr>
            </a:gs>
          </a:gsLst>
          <a:lin ang="16200000" scaled="0"/>
        </a:gradFill>
        <a:ln w="9525" cap="flat" cmpd="sng" algn="ctr">
          <a:solidFill>
            <a:schemeClr val="accent1">
              <a:shade val="80000"/>
              <a:hueOff val="357541"/>
              <a:satOff val="-37678"/>
              <a:lumOff val="1854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17278AA-B4F5-4566-879A-DEC673F6599D}">
      <dsp:nvSpPr>
        <dsp:cNvPr id="0" name=""/>
        <dsp:cNvSpPr/>
      </dsp:nvSpPr>
      <dsp:spPr>
        <a:xfrm>
          <a:off x="5380002" y="366405"/>
          <a:ext cx="2444055" cy="3421677"/>
        </a:xfrm>
        <a:prstGeom prst="rect">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55650">
            <a:lnSpc>
              <a:spcPct val="90000"/>
            </a:lnSpc>
            <a:spcBef>
              <a:spcPct val="0"/>
            </a:spcBef>
            <a:spcAft>
              <a:spcPct val="35000"/>
            </a:spcAft>
            <a:buNone/>
          </a:pPr>
          <a:r>
            <a:rPr lang="en-US" sz="1700" b="0" kern="1200"/>
            <a:t>RabbitMQ cluster distributes queues for the Read/Write load distribution.</a:t>
          </a:r>
          <a:endParaRPr lang="en-US" sz="1700" kern="1200"/>
        </a:p>
      </dsp:txBody>
      <dsp:txXfrm>
        <a:off x="5380002" y="1666642"/>
        <a:ext cx="2444055" cy="2053006"/>
      </dsp:txXfrm>
    </dsp:sp>
    <dsp:sp modelId="{8FF0CDD1-7B2E-4D1A-88AA-F227EAD3ADF2}">
      <dsp:nvSpPr>
        <dsp:cNvPr id="0" name=""/>
        <dsp:cNvSpPr/>
      </dsp:nvSpPr>
      <dsp:spPr>
        <a:xfrm>
          <a:off x="6088778" y="708572"/>
          <a:ext cx="1026503" cy="1026503"/>
        </a:xfrm>
        <a:prstGeom prst="ellipse">
          <a:avLst/>
        </a:prstGeom>
        <a:gradFill rotWithShape="0">
          <a:gsLst>
            <a:gs pos="0">
              <a:schemeClr val="accent1">
                <a:shade val="80000"/>
                <a:hueOff val="476721"/>
                <a:satOff val="-50237"/>
                <a:lumOff val="24733"/>
                <a:alphaOff val="0"/>
                <a:shade val="51000"/>
                <a:satMod val="130000"/>
              </a:schemeClr>
            </a:gs>
            <a:gs pos="80000">
              <a:schemeClr val="accent1">
                <a:shade val="80000"/>
                <a:hueOff val="476721"/>
                <a:satOff val="-50237"/>
                <a:lumOff val="24733"/>
                <a:alphaOff val="0"/>
                <a:shade val="93000"/>
                <a:satMod val="130000"/>
              </a:schemeClr>
            </a:gs>
            <a:gs pos="100000">
              <a:schemeClr val="accent1">
                <a:shade val="80000"/>
                <a:hueOff val="476721"/>
                <a:satOff val="-50237"/>
                <a:lumOff val="24733"/>
                <a:alphaOff val="0"/>
                <a:shade val="94000"/>
                <a:satMod val="135000"/>
              </a:schemeClr>
            </a:gs>
          </a:gsLst>
          <a:lin ang="16200000" scaled="0"/>
        </a:gradFill>
        <a:ln w="9525" cap="flat" cmpd="sng" algn="ctr">
          <a:solidFill>
            <a:schemeClr val="accent1">
              <a:shade val="80000"/>
              <a:hueOff val="476721"/>
              <a:satOff val="-50237"/>
              <a:lumOff val="2473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239106" y="858900"/>
        <a:ext cx="725847" cy="725847"/>
      </dsp:txXfrm>
    </dsp:sp>
    <dsp:sp modelId="{2B3D8E95-1E3A-4C93-8551-CB6C4897CFFC}">
      <dsp:nvSpPr>
        <dsp:cNvPr id="0" name=""/>
        <dsp:cNvSpPr/>
      </dsp:nvSpPr>
      <dsp:spPr>
        <a:xfrm>
          <a:off x="5380002" y="3788010"/>
          <a:ext cx="2444055" cy="72"/>
        </a:xfrm>
        <a:prstGeom prst="rect">
          <a:avLst/>
        </a:prstGeom>
        <a:gradFill rotWithShape="0">
          <a:gsLst>
            <a:gs pos="0">
              <a:schemeClr val="accent1">
                <a:shade val="80000"/>
                <a:hueOff val="595902"/>
                <a:satOff val="-62796"/>
                <a:lumOff val="30916"/>
                <a:alphaOff val="0"/>
                <a:shade val="51000"/>
                <a:satMod val="130000"/>
              </a:schemeClr>
            </a:gs>
            <a:gs pos="80000">
              <a:schemeClr val="accent1">
                <a:shade val="80000"/>
                <a:hueOff val="595902"/>
                <a:satOff val="-62796"/>
                <a:lumOff val="30916"/>
                <a:alphaOff val="0"/>
                <a:shade val="93000"/>
                <a:satMod val="130000"/>
              </a:schemeClr>
            </a:gs>
            <a:gs pos="100000">
              <a:schemeClr val="accent1">
                <a:shade val="80000"/>
                <a:hueOff val="595902"/>
                <a:satOff val="-62796"/>
                <a:lumOff val="30916"/>
                <a:alphaOff val="0"/>
                <a:shade val="94000"/>
                <a:satMod val="135000"/>
              </a:schemeClr>
            </a:gs>
          </a:gsLst>
          <a:lin ang="16200000" scaled="0"/>
        </a:gradFill>
        <a:ln w="9525" cap="flat" cmpd="sng" algn="ctr">
          <a:solidFill>
            <a:schemeClr val="accent1">
              <a:shade val="80000"/>
              <a:hueOff val="595902"/>
              <a:satOff val="-62796"/>
              <a:lumOff val="3091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ED048B5-6F0F-45F3-BF3D-4A778A7DCFD9}">
      <dsp:nvSpPr>
        <dsp:cNvPr id="0" name=""/>
        <dsp:cNvSpPr/>
      </dsp:nvSpPr>
      <dsp:spPr>
        <a:xfrm>
          <a:off x="8068463" y="366405"/>
          <a:ext cx="2444055" cy="3421677"/>
        </a:xfrm>
        <a:prstGeom prst="rect">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55650">
            <a:lnSpc>
              <a:spcPct val="90000"/>
            </a:lnSpc>
            <a:spcBef>
              <a:spcPct val="0"/>
            </a:spcBef>
            <a:spcAft>
              <a:spcPct val="35000"/>
            </a:spcAft>
            <a:buNone/>
          </a:pPr>
          <a:r>
            <a:rPr lang="en-US" sz="1700" b="0" kern="1200" dirty="0"/>
            <a:t>High Availability(HA) mode by mirroring queues.</a:t>
          </a:r>
          <a:endParaRPr lang="en-US" sz="1700" kern="1200" dirty="0"/>
        </a:p>
      </dsp:txBody>
      <dsp:txXfrm>
        <a:off x="8068463" y="1666642"/>
        <a:ext cx="2444055" cy="2053006"/>
      </dsp:txXfrm>
    </dsp:sp>
    <dsp:sp modelId="{164C1ADC-C2A4-415D-AB8D-3455C28CB6AF}">
      <dsp:nvSpPr>
        <dsp:cNvPr id="0" name=""/>
        <dsp:cNvSpPr/>
      </dsp:nvSpPr>
      <dsp:spPr>
        <a:xfrm>
          <a:off x="8777239" y="708572"/>
          <a:ext cx="1026503" cy="1026503"/>
        </a:xfrm>
        <a:prstGeom prst="ellipse">
          <a:avLst/>
        </a:prstGeom>
        <a:gradFill rotWithShape="0">
          <a:gsLst>
            <a:gs pos="0">
              <a:schemeClr val="accent1">
                <a:shade val="80000"/>
                <a:hueOff val="715082"/>
                <a:satOff val="-75356"/>
                <a:lumOff val="37099"/>
                <a:alphaOff val="0"/>
                <a:shade val="51000"/>
                <a:satMod val="130000"/>
              </a:schemeClr>
            </a:gs>
            <a:gs pos="80000">
              <a:schemeClr val="accent1">
                <a:shade val="80000"/>
                <a:hueOff val="715082"/>
                <a:satOff val="-75356"/>
                <a:lumOff val="37099"/>
                <a:alphaOff val="0"/>
                <a:shade val="93000"/>
                <a:satMod val="130000"/>
              </a:schemeClr>
            </a:gs>
            <a:gs pos="100000">
              <a:schemeClr val="accent1">
                <a:shade val="80000"/>
                <a:hueOff val="715082"/>
                <a:satOff val="-75356"/>
                <a:lumOff val="37099"/>
                <a:alphaOff val="0"/>
                <a:shade val="94000"/>
                <a:satMod val="135000"/>
              </a:schemeClr>
            </a:gs>
          </a:gsLst>
          <a:lin ang="16200000" scaled="0"/>
        </a:gradFill>
        <a:ln w="9525" cap="flat" cmpd="sng" algn="ctr">
          <a:solidFill>
            <a:schemeClr val="accent1">
              <a:shade val="80000"/>
              <a:hueOff val="715082"/>
              <a:satOff val="-75356"/>
              <a:lumOff val="370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858900"/>
        <a:ext cx="725847" cy="725847"/>
      </dsp:txXfrm>
    </dsp:sp>
    <dsp:sp modelId="{344A2F72-C745-4131-8E22-75CAC6CF4F4D}">
      <dsp:nvSpPr>
        <dsp:cNvPr id="0" name=""/>
        <dsp:cNvSpPr/>
      </dsp:nvSpPr>
      <dsp:spPr>
        <a:xfrm>
          <a:off x="8068463" y="3788010"/>
          <a:ext cx="2444055" cy="72"/>
        </a:xfrm>
        <a:prstGeom prst="rect">
          <a:avLst/>
        </a:prstGeom>
        <a:gradFill rotWithShape="0">
          <a:gsLst>
            <a:gs pos="0">
              <a:schemeClr val="accent1">
                <a:shade val="80000"/>
                <a:hueOff val="834262"/>
                <a:satOff val="-87915"/>
                <a:lumOff val="43282"/>
                <a:alphaOff val="0"/>
                <a:shade val="51000"/>
                <a:satMod val="130000"/>
              </a:schemeClr>
            </a:gs>
            <a:gs pos="80000">
              <a:schemeClr val="accent1">
                <a:shade val="80000"/>
                <a:hueOff val="834262"/>
                <a:satOff val="-87915"/>
                <a:lumOff val="43282"/>
                <a:alphaOff val="0"/>
                <a:shade val="93000"/>
                <a:satMod val="130000"/>
              </a:schemeClr>
            </a:gs>
            <a:gs pos="100000">
              <a:schemeClr val="accent1">
                <a:shade val="80000"/>
                <a:hueOff val="834262"/>
                <a:satOff val="-87915"/>
                <a:lumOff val="43282"/>
                <a:alphaOff val="0"/>
                <a:shade val="94000"/>
                <a:satMod val="135000"/>
              </a:schemeClr>
            </a:gs>
          </a:gsLst>
          <a:lin ang="16200000" scaled="0"/>
        </a:gradFill>
        <a:ln w="9525" cap="flat" cmpd="sng" algn="ctr">
          <a:solidFill>
            <a:schemeClr val="accent1">
              <a:shade val="80000"/>
              <a:hueOff val="834262"/>
              <a:satOff val="-87915"/>
              <a:lumOff val="4328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6AF1E-FDBC-4B2D-9458-5BD907E859D4}">
      <dsp:nvSpPr>
        <dsp:cNvPr id="0" name=""/>
        <dsp:cNvSpPr/>
      </dsp:nvSpPr>
      <dsp:spPr>
        <a:xfrm rot="5400000">
          <a:off x="2512445" y="619537"/>
          <a:ext cx="1486014" cy="1292832"/>
        </a:xfrm>
        <a:prstGeom prst="hexagon">
          <a:avLst>
            <a:gd name="adj" fmla="val 25000"/>
            <a:gd name="vf" fmla="val 11547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Single point of failure</a:t>
          </a:r>
        </a:p>
      </dsp:txBody>
      <dsp:txXfrm rot="-5400000">
        <a:off x="2810502" y="754518"/>
        <a:ext cx="889900" cy="1022873"/>
      </dsp:txXfrm>
    </dsp:sp>
    <dsp:sp modelId="{CA020431-382E-4F72-8A64-C5C4F5622CEA}">
      <dsp:nvSpPr>
        <dsp:cNvPr id="0" name=""/>
        <dsp:cNvSpPr/>
      </dsp:nvSpPr>
      <dsp:spPr>
        <a:xfrm>
          <a:off x="3691259" y="805452"/>
          <a:ext cx="1658391" cy="891608"/>
        </a:xfrm>
        <a:prstGeom prst="rect">
          <a:avLst/>
        </a:prstGeom>
        <a:noFill/>
        <a:ln>
          <a:noFill/>
        </a:ln>
        <a:effectLst/>
      </dsp:spPr>
      <dsp:style>
        <a:lnRef idx="0">
          <a:scrgbClr r="0" g="0" b="0"/>
        </a:lnRef>
        <a:fillRef idx="0">
          <a:scrgbClr r="0" g="0" b="0"/>
        </a:fillRef>
        <a:effectRef idx="0">
          <a:scrgbClr r="0" g="0" b="0"/>
        </a:effectRef>
        <a:fontRef idx="minor"/>
      </dsp:style>
    </dsp:sp>
    <dsp:sp modelId="{875FCE92-8E1A-40CA-81E6-0583CCDFB267}">
      <dsp:nvSpPr>
        <dsp:cNvPr id="0" name=""/>
        <dsp:cNvSpPr/>
      </dsp:nvSpPr>
      <dsp:spPr>
        <a:xfrm rot="5400000">
          <a:off x="866346" y="604840"/>
          <a:ext cx="1486014" cy="1292832"/>
        </a:xfrm>
        <a:prstGeom prst="hexagon">
          <a:avLst>
            <a:gd name="adj" fmla="val 25000"/>
            <a:gd name="vf" fmla="val 115470"/>
          </a:avLst>
        </a:prstGeom>
        <a:gradFill rotWithShape="0">
          <a:gsLst>
            <a:gs pos="0">
              <a:schemeClr val="accent1">
                <a:shade val="80000"/>
                <a:hueOff val="119180"/>
                <a:satOff val="-12559"/>
                <a:lumOff val="6183"/>
                <a:alphaOff val="0"/>
                <a:shade val="51000"/>
                <a:satMod val="130000"/>
              </a:schemeClr>
            </a:gs>
            <a:gs pos="80000">
              <a:schemeClr val="accent1">
                <a:shade val="80000"/>
                <a:hueOff val="119180"/>
                <a:satOff val="-12559"/>
                <a:lumOff val="6183"/>
                <a:alphaOff val="0"/>
                <a:shade val="93000"/>
                <a:satMod val="130000"/>
              </a:schemeClr>
            </a:gs>
            <a:gs pos="100000">
              <a:schemeClr val="accent1">
                <a:shade val="80000"/>
                <a:hueOff val="119180"/>
                <a:satOff val="-12559"/>
                <a:lumOff val="618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164403" y="739821"/>
        <a:ext cx="889900" cy="1022873"/>
      </dsp:txXfrm>
    </dsp:sp>
    <dsp:sp modelId="{DE7053B1-4CEA-406C-A78D-2F5E87254405}">
      <dsp:nvSpPr>
        <dsp:cNvPr id="0" name=""/>
        <dsp:cNvSpPr/>
      </dsp:nvSpPr>
      <dsp:spPr>
        <a:xfrm rot="5400000">
          <a:off x="1818544" y="1886334"/>
          <a:ext cx="1486014" cy="1292832"/>
        </a:xfrm>
        <a:prstGeom prst="hexagon">
          <a:avLst>
            <a:gd name="adj" fmla="val 25000"/>
            <a:gd name="vf" fmla="val 115470"/>
          </a:avLst>
        </a:prstGeom>
        <a:gradFill rotWithShape="0">
          <a:gsLst>
            <a:gs pos="0">
              <a:schemeClr val="accent1">
                <a:shade val="80000"/>
                <a:hueOff val="238361"/>
                <a:satOff val="-25119"/>
                <a:lumOff val="12366"/>
                <a:alphaOff val="0"/>
                <a:shade val="51000"/>
                <a:satMod val="130000"/>
              </a:schemeClr>
            </a:gs>
            <a:gs pos="80000">
              <a:schemeClr val="accent1">
                <a:shade val="80000"/>
                <a:hueOff val="238361"/>
                <a:satOff val="-25119"/>
                <a:lumOff val="12366"/>
                <a:alphaOff val="0"/>
                <a:shade val="93000"/>
                <a:satMod val="130000"/>
              </a:schemeClr>
            </a:gs>
            <a:gs pos="100000">
              <a:schemeClr val="accent1">
                <a:shade val="80000"/>
                <a:hueOff val="238361"/>
                <a:satOff val="-25119"/>
                <a:lumOff val="1236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Highly Available</a:t>
          </a:r>
        </a:p>
      </dsp:txBody>
      <dsp:txXfrm rot="-5400000">
        <a:off x="2116601" y="2021315"/>
        <a:ext cx="889900" cy="1022873"/>
      </dsp:txXfrm>
    </dsp:sp>
    <dsp:sp modelId="{2CCD67B9-7856-46E8-B4B6-7C389410FF89}">
      <dsp:nvSpPr>
        <dsp:cNvPr id="0" name=""/>
        <dsp:cNvSpPr/>
      </dsp:nvSpPr>
      <dsp:spPr>
        <a:xfrm>
          <a:off x="0" y="2066781"/>
          <a:ext cx="1604895" cy="891608"/>
        </a:xfrm>
        <a:prstGeom prst="rect">
          <a:avLst/>
        </a:prstGeom>
        <a:noFill/>
        <a:ln>
          <a:noFill/>
        </a:ln>
        <a:effectLst/>
      </dsp:spPr>
      <dsp:style>
        <a:lnRef idx="0">
          <a:scrgbClr r="0" g="0" b="0"/>
        </a:lnRef>
        <a:fillRef idx="0">
          <a:scrgbClr r="0" g="0" b="0"/>
        </a:fillRef>
        <a:effectRef idx="0">
          <a:scrgbClr r="0" g="0" b="0"/>
        </a:effectRef>
        <a:fontRef idx="minor"/>
      </dsp:style>
    </dsp:sp>
    <dsp:sp modelId="{3D4992EC-3686-48CE-BA1B-9F201090FFF9}">
      <dsp:nvSpPr>
        <dsp:cNvPr id="0" name=""/>
        <dsp:cNvSpPr/>
      </dsp:nvSpPr>
      <dsp:spPr>
        <a:xfrm rot="5400000">
          <a:off x="2958059" y="1866169"/>
          <a:ext cx="1486014" cy="1292832"/>
        </a:xfrm>
        <a:prstGeom prst="hexagon">
          <a:avLst>
            <a:gd name="adj" fmla="val 25000"/>
            <a:gd name="vf" fmla="val 115470"/>
          </a:avLst>
        </a:prstGeom>
        <a:gradFill rotWithShape="0">
          <a:gsLst>
            <a:gs pos="0">
              <a:schemeClr val="accent1">
                <a:shade val="80000"/>
                <a:hueOff val="357541"/>
                <a:satOff val="-37678"/>
                <a:lumOff val="18549"/>
                <a:alphaOff val="0"/>
                <a:shade val="51000"/>
                <a:satMod val="130000"/>
              </a:schemeClr>
            </a:gs>
            <a:gs pos="80000">
              <a:schemeClr val="accent1">
                <a:shade val="80000"/>
                <a:hueOff val="357541"/>
                <a:satOff val="-37678"/>
                <a:lumOff val="18549"/>
                <a:alphaOff val="0"/>
                <a:shade val="93000"/>
                <a:satMod val="130000"/>
              </a:schemeClr>
            </a:gs>
            <a:gs pos="100000">
              <a:schemeClr val="accent1">
                <a:shade val="80000"/>
                <a:hueOff val="357541"/>
                <a:satOff val="-37678"/>
                <a:lumOff val="18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256116" y="2001150"/>
        <a:ext cx="889900" cy="1022873"/>
      </dsp:txXfrm>
    </dsp:sp>
    <dsp:sp modelId="{68B3D022-AA73-4D4A-A059-91E2AB866989}">
      <dsp:nvSpPr>
        <dsp:cNvPr id="0" name=""/>
        <dsp:cNvSpPr/>
      </dsp:nvSpPr>
      <dsp:spPr>
        <a:xfrm rot="5400000">
          <a:off x="2262605" y="3127498"/>
          <a:ext cx="1486014" cy="1292832"/>
        </a:xfrm>
        <a:prstGeom prst="hexagon">
          <a:avLst>
            <a:gd name="adj" fmla="val 25000"/>
            <a:gd name="vf" fmla="val 115470"/>
          </a:avLst>
        </a:prstGeom>
        <a:gradFill rotWithShape="0">
          <a:gsLst>
            <a:gs pos="0">
              <a:schemeClr val="accent1">
                <a:shade val="80000"/>
                <a:hueOff val="476721"/>
                <a:satOff val="-50237"/>
                <a:lumOff val="24733"/>
                <a:alphaOff val="0"/>
                <a:shade val="51000"/>
                <a:satMod val="130000"/>
              </a:schemeClr>
            </a:gs>
            <a:gs pos="80000">
              <a:schemeClr val="accent1">
                <a:shade val="80000"/>
                <a:hueOff val="476721"/>
                <a:satOff val="-50237"/>
                <a:lumOff val="24733"/>
                <a:alphaOff val="0"/>
                <a:shade val="93000"/>
                <a:satMod val="130000"/>
              </a:schemeClr>
            </a:gs>
            <a:gs pos="100000">
              <a:schemeClr val="accent1">
                <a:shade val="80000"/>
                <a:hueOff val="476721"/>
                <a:satOff val="-50237"/>
                <a:lumOff val="247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Scalable</a:t>
          </a:r>
        </a:p>
      </dsp:txBody>
      <dsp:txXfrm rot="-5400000">
        <a:off x="2560662" y="3262479"/>
        <a:ext cx="889900" cy="1022873"/>
      </dsp:txXfrm>
    </dsp:sp>
    <dsp:sp modelId="{C0F05B5B-C910-4E65-AA36-458FB387D1C3}">
      <dsp:nvSpPr>
        <dsp:cNvPr id="0" name=""/>
        <dsp:cNvSpPr/>
      </dsp:nvSpPr>
      <dsp:spPr>
        <a:xfrm>
          <a:off x="3691259" y="3328110"/>
          <a:ext cx="1658391" cy="891608"/>
        </a:xfrm>
        <a:prstGeom prst="rect">
          <a:avLst/>
        </a:prstGeom>
        <a:noFill/>
        <a:ln>
          <a:noFill/>
        </a:ln>
        <a:effectLst/>
      </dsp:spPr>
      <dsp:style>
        <a:lnRef idx="0">
          <a:scrgbClr r="0" g="0" b="0"/>
        </a:lnRef>
        <a:fillRef idx="0">
          <a:scrgbClr r="0" g="0" b="0"/>
        </a:fillRef>
        <a:effectRef idx="0">
          <a:scrgbClr r="0" g="0" b="0"/>
        </a:effectRef>
        <a:fontRef idx="minor"/>
      </dsp:style>
    </dsp:sp>
    <dsp:sp modelId="{51F7F2F0-E614-4344-A040-CEBC58027AEB}">
      <dsp:nvSpPr>
        <dsp:cNvPr id="0" name=""/>
        <dsp:cNvSpPr/>
      </dsp:nvSpPr>
      <dsp:spPr>
        <a:xfrm rot="5400000">
          <a:off x="866346" y="3127498"/>
          <a:ext cx="1486014" cy="1292832"/>
        </a:xfrm>
        <a:prstGeom prst="hexagon">
          <a:avLst>
            <a:gd name="adj" fmla="val 25000"/>
            <a:gd name="vf" fmla="val 115470"/>
          </a:avLst>
        </a:prstGeom>
        <a:gradFill rotWithShape="0">
          <a:gsLst>
            <a:gs pos="0">
              <a:schemeClr val="accent1">
                <a:shade val="80000"/>
                <a:hueOff val="595902"/>
                <a:satOff val="-62796"/>
                <a:lumOff val="30916"/>
                <a:alphaOff val="0"/>
                <a:shade val="51000"/>
                <a:satMod val="130000"/>
              </a:schemeClr>
            </a:gs>
            <a:gs pos="80000">
              <a:schemeClr val="accent1">
                <a:shade val="80000"/>
                <a:hueOff val="595902"/>
                <a:satOff val="-62796"/>
                <a:lumOff val="30916"/>
                <a:alphaOff val="0"/>
                <a:shade val="93000"/>
                <a:satMod val="130000"/>
              </a:schemeClr>
            </a:gs>
            <a:gs pos="100000">
              <a:schemeClr val="accent1">
                <a:shade val="80000"/>
                <a:hueOff val="595902"/>
                <a:satOff val="-62796"/>
                <a:lumOff val="309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164403" y="3262479"/>
        <a:ext cx="889900" cy="1022873"/>
      </dsp:txXfrm>
    </dsp:sp>
    <dsp:sp modelId="{E66540C8-8069-45B8-A097-801D67A694A8}">
      <dsp:nvSpPr>
        <dsp:cNvPr id="0" name=""/>
        <dsp:cNvSpPr/>
      </dsp:nvSpPr>
      <dsp:spPr>
        <a:xfrm rot="5400000">
          <a:off x="1561800" y="4410612"/>
          <a:ext cx="1486014" cy="1292832"/>
        </a:xfrm>
        <a:prstGeom prst="hexagon">
          <a:avLst>
            <a:gd name="adj" fmla="val 25000"/>
            <a:gd name="vf" fmla="val 115470"/>
          </a:avLst>
        </a:prstGeom>
        <a:gradFill rotWithShape="0">
          <a:gsLst>
            <a:gs pos="0">
              <a:schemeClr val="accent1">
                <a:shade val="80000"/>
                <a:hueOff val="715082"/>
                <a:satOff val="-75356"/>
                <a:lumOff val="37099"/>
                <a:alphaOff val="0"/>
                <a:shade val="51000"/>
                <a:satMod val="130000"/>
              </a:schemeClr>
            </a:gs>
            <a:gs pos="80000">
              <a:schemeClr val="accent1">
                <a:shade val="80000"/>
                <a:hueOff val="715082"/>
                <a:satOff val="-75356"/>
                <a:lumOff val="37099"/>
                <a:alphaOff val="0"/>
                <a:shade val="93000"/>
                <a:satMod val="130000"/>
              </a:schemeClr>
            </a:gs>
            <a:gs pos="100000">
              <a:schemeClr val="accent1">
                <a:shade val="80000"/>
                <a:hueOff val="715082"/>
                <a:satOff val="-75356"/>
                <a:lumOff val="370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45720" rIns="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Performance</a:t>
          </a:r>
        </a:p>
      </dsp:txBody>
      <dsp:txXfrm rot="-5400000">
        <a:off x="1859857" y="4545593"/>
        <a:ext cx="889900" cy="1022873"/>
      </dsp:txXfrm>
    </dsp:sp>
    <dsp:sp modelId="{4C7E7FD3-7CC4-4318-89D7-745D58BED934}">
      <dsp:nvSpPr>
        <dsp:cNvPr id="0" name=""/>
        <dsp:cNvSpPr/>
      </dsp:nvSpPr>
      <dsp:spPr>
        <a:xfrm>
          <a:off x="0" y="4589438"/>
          <a:ext cx="1604895" cy="891608"/>
        </a:xfrm>
        <a:prstGeom prst="rect">
          <a:avLst/>
        </a:prstGeom>
        <a:noFill/>
        <a:ln>
          <a:noFill/>
        </a:ln>
        <a:effectLst/>
      </dsp:spPr>
      <dsp:style>
        <a:lnRef idx="0">
          <a:scrgbClr r="0" g="0" b="0"/>
        </a:lnRef>
        <a:fillRef idx="0">
          <a:scrgbClr r="0" g="0" b="0"/>
        </a:fillRef>
        <a:effectRef idx="0">
          <a:scrgbClr r="0" g="0" b="0"/>
        </a:effectRef>
        <a:fontRef idx="minor"/>
      </dsp:style>
    </dsp:sp>
    <dsp:sp modelId="{2F56FACD-BF3A-4E55-A75C-93FA681D0539}">
      <dsp:nvSpPr>
        <dsp:cNvPr id="0" name=""/>
        <dsp:cNvSpPr/>
      </dsp:nvSpPr>
      <dsp:spPr>
        <a:xfrm rot="5400000">
          <a:off x="3233303" y="4397921"/>
          <a:ext cx="1486014" cy="1292832"/>
        </a:xfrm>
        <a:prstGeom prst="hexagon">
          <a:avLst>
            <a:gd name="adj" fmla="val 25000"/>
            <a:gd name="vf" fmla="val 115470"/>
          </a:avLst>
        </a:prstGeom>
        <a:gradFill rotWithShape="0">
          <a:gsLst>
            <a:gs pos="0">
              <a:schemeClr val="accent1">
                <a:shade val="80000"/>
                <a:hueOff val="834262"/>
                <a:satOff val="-87915"/>
                <a:lumOff val="43282"/>
                <a:alphaOff val="0"/>
                <a:shade val="51000"/>
                <a:satMod val="130000"/>
              </a:schemeClr>
            </a:gs>
            <a:gs pos="80000">
              <a:schemeClr val="accent1">
                <a:shade val="80000"/>
                <a:hueOff val="834262"/>
                <a:satOff val="-87915"/>
                <a:lumOff val="43282"/>
                <a:alphaOff val="0"/>
                <a:shade val="93000"/>
                <a:satMod val="130000"/>
              </a:schemeClr>
            </a:gs>
            <a:gs pos="100000">
              <a:schemeClr val="accent1">
                <a:shade val="80000"/>
                <a:hueOff val="834262"/>
                <a:satOff val="-87915"/>
                <a:lumOff val="4328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531360" y="4532902"/>
        <a:ext cx="889900" cy="1022873"/>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lnSpc>
                <a:spcPct val="100000"/>
              </a:lnSpc>
              <a:spcBef>
                <a:spcPct val="0"/>
              </a:spcBef>
              <a:defRPr sz="1200" b="0"/>
            </a:lvl1pPr>
          </a:lstStyle>
          <a:p>
            <a:pPr>
              <a:defRPr/>
            </a:pPr>
            <a:endParaRPr lang="en-US" dirty="0"/>
          </a:p>
        </p:txBody>
      </p:sp>
      <p:sp>
        <p:nvSpPr>
          <p:cNvPr id="717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lnSpc>
                <a:spcPct val="100000"/>
              </a:lnSpc>
              <a:spcBef>
                <a:spcPct val="0"/>
              </a:spcBef>
              <a:defRPr sz="1200" b="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lnSpc>
                <a:spcPct val="100000"/>
              </a:lnSpc>
              <a:spcBef>
                <a:spcPct val="0"/>
              </a:spcBef>
              <a:defRPr sz="1200" b="0"/>
            </a:lvl1pPr>
          </a:lstStyle>
          <a:p>
            <a:pPr>
              <a:defRPr/>
            </a:pPr>
            <a:endParaRPr lang="en-US" dirty="0"/>
          </a:p>
        </p:txBody>
      </p:sp>
      <p:sp>
        <p:nvSpPr>
          <p:cNvPr id="717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lnSpc>
                <a:spcPct val="100000"/>
              </a:lnSpc>
              <a:spcBef>
                <a:spcPct val="0"/>
              </a:spcBef>
              <a:defRPr sz="1200" b="0"/>
            </a:lvl1pPr>
          </a:lstStyle>
          <a:p>
            <a:pPr>
              <a:defRPr/>
            </a:pPr>
            <a:fld id="{DF3E4026-F0F2-4C09-B7CF-8EFA2CD85CC6}" type="slidenum">
              <a:rPr lang="en-US"/>
              <a:pPr>
                <a:defRPr/>
              </a:pPr>
              <a:t>‹#›</a:t>
            </a:fld>
            <a:endParaRPr lang="en-US" dirty="0"/>
          </a:p>
        </p:txBody>
      </p:sp>
    </p:spTree>
    <p:extLst>
      <p:ext uri="{BB962C8B-B14F-4D97-AF65-F5344CB8AC3E}">
        <p14:creationId xmlns:p14="http://schemas.microsoft.com/office/powerpoint/2010/main" val="1825432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B862A336-1E4E-4DB1-BC8D-43142412FA7F}" type="slidenum">
              <a:rPr lang="en-US" smtClean="0"/>
              <a:pPr/>
              <a:t>1</a:t>
            </a:fld>
            <a:endParaRPr lang="en-US" dirty="0"/>
          </a:p>
        </p:txBody>
      </p:sp>
      <p:sp>
        <p:nvSpPr>
          <p:cNvPr id="16386" name="Rectangle 2"/>
          <p:cNvSpPr>
            <a:spLocks noGrp="1" noRot="1" noChangeAspect="1" noChangeArrowheads="1" noTextEdit="1"/>
          </p:cNvSpPr>
          <p:nvPr>
            <p:ph type="sldImg"/>
          </p:nvPr>
        </p:nvSpPr>
        <p:spPr>
          <a:xfrm>
            <a:off x="406400" y="696913"/>
            <a:ext cx="6197600" cy="3486150"/>
          </a:xfrm>
          <a:ln/>
        </p:spPr>
      </p:sp>
      <p:sp>
        <p:nvSpPr>
          <p:cNvPr id="16387" name="Rectangle 3"/>
          <p:cNvSpPr>
            <a:spLocks noGrp="1" noChangeArrowheads="1"/>
          </p:cNvSpPr>
          <p:nvPr>
            <p:ph type="body" idx="1"/>
          </p:nvPr>
        </p:nvSpPr>
        <p:spPr>
          <a:noFill/>
          <a:ln/>
        </p:spPr>
        <p:txBody>
          <a:bodyPr/>
          <a:lstStyle/>
          <a:p>
            <a:pPr eaLnBrk="1" hangingPunct="1"/>
            <a:r>
              <a:rPr lang="en-US" dirty="0"/>
              <a:t>Template version: 11/20/2012, for PowerPoint 2007 &amp; 2010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EDFFBF65-0BE2-4D7B-8C1B-F392E1D905D8}" type="slidenum">
              <a:rPr lang="en-US" smtClean="0"/>
              <a:pPr/>
              <a:t>10</a:t>
            </a:fld>
            <a:endParaRPr lang="en-US" dirty="0"/>
          </a:p>
        </p:txBody>
      </p:sp>
      <p:sp>
        <p:nvSpPr>
          <p:cNvPr id="28674" name="Rectangle 2"/>
          <p:cNvSpPr>
            <a:spLocks noGrp="1" noRot="1" noChangeAspect="1" noChangeArrowheads="1" noTextEdit="1"/>
          </p:cNvSpPr>
          <p:nvPr>
            <p:ph type="sldImg"/>
          </p:nvPr>
        </p:nvSpPr>
        <p:spPr>
          <a:xfrm>
            <a:off x="406400" y="695325"/>
            <a:ext cx="6199188" cy="3487738"/>
          </a:xfrm>
          <a:ln/>
        </p:spPr>
      </p:sp>
      <p:sp>
        <p:nvSpPr>
          <p:cNvPr id="28675" name="Rectangle 3"/>
          <p:cNvSpPr>
            <a:spLocks noGrp="1" noChangeArrowheads="1"/>
          </p:cNvSpPr>
          <p:nvPr>
            <p:ph type="body" idx="1"/>
          </p:nvPr>
        </p:nvSpPr>
        <p:spPr>
          <a:xfrm>
            <a:off x="934720" y="4415790"/>
            <a:ext cx="5140960" cy="4184994"/>
          </a:xfrm>
          <a:noFill/>
          <a:ln/>
        </p:spPr>
        <p:txBody>
          <a:bodyPr/>
          <a:lstStyle/>
          <a:p>
            <a:r>
              <a:rPr lang="en-US" sz="1200" b="0" dirty="0"/>
              <a:t>Widely deployed open source message broker based on AMQP.</a:t>
            </a:r>
          </a:p>
          <a:p>
            <a:r>
              <a:rPr lang="en-US" sz="1200" b="0" dirty="0"/>
              <a:t>▸ Distributed broker, provide cluster for load balancing.</a:t>
            </a:r>
          </a:p>
          <a:p>
            <a:r>
              <a:rPr lang="en-US" sz="1200" b="0" dirty="0"/>
              <a:t>▸ High Availability(HA) mode by mirroring queues.</a:t>
            </a:r>
          </a:p>
          <a:p>
            <a:r>
              <a:rPr lang="en-US" sz="1200" b="0" dirty="0"/>
              <a:t>▸ Supports fully transactional communication between clients and brokers using acknowledgements.</a:t>
            </a:r>
          </a:p>
          <a:p>
            <a:r>
              <a:rPr lang="en-US" sz="1200" b="0" dirty="0"/>
              <a:t>▸ Great support in Spring framework.</a:t>
            </a:r>
          </a:p>
          <a:p>
            <a:r>
              <a:rPr lang="en-US" sz="1200" b="0" dirty="0"/>
              <a:t>▸ focused on consistent delivery of messages to consumers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E4026-F0F2-4C09-B7CF-8EFA2CD85CC6}" type="slidenum">
              <a:rPr lang="en-US" smtClean="0"/>
              <a:pPr>
                <a:defRPr/>
              </a:pPr>
              <a:t>11</a:t>
            </a:fld>
            <a:endParaRPr lang="en-US" dirty="0"/>
          </a:p>
        </p:txBody>
      </p:sp>
    </p:spTree>
    <p:extLst>
      <p:ext uri="{BB962C8B-B14F-4D97-AF65-F5344CB8AC3E}">
        <p14:creationId xmlns:p14="http://schemas.microsoft.com/office/powerpoint/2010/main" val="1664755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0BA3D4EE-0E02-4475-A8E9-DDC7C43CB56A}" type="slidenum">
              <a:rPr lang="en-US" smtClean="0"/>
              <a:pPr/>
              <a:t>12</a:t>
            </a:fld>
            <a:endParaRPr lang="en-US" dirty="0"/>
          </a:p>
        </p:txBody>
      </p:sp>
      <p:sp>
        <p:nvSpPr>
          <p:cNvPr id="36866"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5AFB9B92-981A-454E-8EFC-307388A66406}" type="slidenum">
              <a:rPr lang="en-US" sz="1200" b="0"/>
              <a:pPr algn="r"/>
              <a:t>12</a:t>
            </a:fld>
            <a:endParaRPr lang="en-US" sz="1200" b="0" dirty="0"/>
          </a:p>
        </p:txBody>
      </p:sp>
      <p:sp>
        <p:nvSpPr>
          <p:cNvPr id="36867" name="Rectangle 2"/>
          <p:cNvSpPr>
            <a:spLocks noGrp="1" noRot="1" noChangeAspect="1" noChangeArrowheads="1" noTextEdit="1"/>
          </p:cNvSpPr>
          <p:nvPr>
            <p:ph type="sldImg"/>
          </p:nvPr>
        </p:nvSpPr>
        <p:spPr>
          <a:xfrm>
            <a:off x="420688" y="703263"/>
            <a:ext cx="6173787" cy="3473450"/>
          </a:xfrm>
          <a:ln/>
        </p:spPr>
      </p:sp>
      <p:sp>
        <p:nvSpPr>
          <p:cNvPr id="36868" name="Rectangle 3"/>
          <p:cNvSpPr>
            <a:spLocks noGrp="1" noChangeArrowheads="1"/>
          </p:cNvSpPr>
          <p:nvPr>
            <p:ph type="body" idx="1"/>
          </p:nvPr>
        </p:nvSpPr>
        <p:spPr>
          <a:xfrm>
            <a:off x="934720" y="4415790"/>
            <a:ext cx="5140960" cy="4183380"/>
          </a:xfrm>
          <a:noFill/>
          <a:ln/>
        </p:spPr>
        <p:txBody>
          <a:bodyPr/>
          <a:lstStyle/>
          <a:p>
            <a:pPr marL="111619" indent="-111619" defTabSz="776478" eaLnBrk="1" hangingPunct="1"/>
            <a:endParaRPr lang="en-US" dirty="0"/>
          </a:p>
        </p:txBody>
      </p:sp>
    </p:spTree>
    <p:extLst>
      <p:ext uri="{BB962C8B-B14F-4D97-AF65-F5344CB8AC3E}">
        <p14:creationId xmlns:p14="http://schemas.microsoft.com/office/powerpoint/2010/main" val="1340005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227C9818-42D2-4693-B00A-9A82DA2B15F8}" type="slidenum">
              <a:rPr lang="en-US" smtClean="0"/>
              <a:pPr/>
              <a:t>13</a:t>
            </a:fld>
            <a:endParaRPr lang="en-US" dirty="0"/>
          </a:p>
        </p:txBody>
      </p:sp>
      <p:sp>
        <p:nvSpPr>
          <p:cNvPr id="32770" name="Rectangle 2"/>
          <p:cNvSpPr>
            <a:spLocks noGrp="1" noRot="1" noChangeAspect="1" noChangeArrowheads="1" noTextEdit="1"/>
          </p:cNvSpPr>
          <p:nvPr>
            <p:ph type="sldImg"/>
          </p:nvPr>
        </p:nvSpPr>
        <p:spPr>
          <a:xfrm>
            <a:off x="406400" y="696913"/>
            <a:ext cx="6197600" cy="3486150"/>
          </a:xfrm>
          <a:ln/>
        </p:spPr>
      </p:sp>
      <p:sp>
        <p:nvSpPr>
          <p:cNvPr id="32771"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32943">
              <a:lnSpc>
                <a:spcPct val="90000"/>
              </a:lnSpc>
              <a:spcAft>
                <a:spcPts val="611"/>
              </a:spcAft>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DF3E4026-F0F2-4C09-B7CF-8EFA2CD85CC6}" type="slidenum">
              <a:rPr lang="en-US" smtClean="0"/>
              <a:pPr>
                <a:defRPr/>
              </a:pPr>
              <a:t>14</a:t>
            </a:fld>
            <a:endParaRPr lang="en-US" dirty="0"/>
          </a:p>
        </p:txBody>
      </p:sp>
    </p:spTree>
    <p:extLst>
      <p:ext uri="{BB962C8B-B14F-4D97-AF65-F5344CB8AC3E}">
        <p14:creationId xmlns:p14="http://schemas.microsoft.com/office/powerpoint/2010/main" val="3778773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0BA3D4EE-0E02-4475-A8E9-DDC7C43CB56A}" type="slidenum">
              <a:rPr lang="en-US" smtClean="0"/>
              <a:pPr/>
              <a:t>16</a:t>
            </a:fld>
            <a:endParaRPr lang="en-US" dirty="0"/>
          </a:p>
        </p:txBody>
      </p:sp>
      <p:sp>
        <p:nvSpPr>
          <p:cNvPr id="36866"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5AFB9B92-981A-454E-8EFC-307388A66406}" type="slidenum">
              <a:rPr lang="en-US" sz="1200" b="0"/>
              <a:pPr algn="r"/>
              <a:t>16</a:t>
            </a:fld>
            <a:endParaRPr lang="en-US" sz="1200" b="0" dirty="0"/>
          </a:p>
        </p:txBody>
      </p:sp>
      <p:sp>
        <p:nvSpPr>
          <p:cNvPr id="36867" name="Rectangle 2"/>
          <p:cNvSpPr>
            <a:spLocks noGrp="1" noRot="1" noChangeAspect="1" noChangeArrowheads="1" noTextEdit="1"/>
          </p:cNvSpPr>
          <p:nvPr>
            <p:ph type="sldImg"/>
          </p:nvPr>
        </p:nvSpPr>
        <p:spPr>
          <a:xfrm>
            <a:off x="420688" y="703263"/>
            <a:ext cx="6173787" cy="3473450"/>
          </a:xfrm>
          <a:ln/>
        </p:spPr>
      </p:sp>
      <p:sp>
        <p:nvSpPr>
          <p:cNvPr id="36868" name="Rectangle 3"/>
          <p:cNvSpPr>
            <a:spLocks noGrp="1" noChangeArrowheads="1"/>
          </p:cNvSpPr>
          <p:nvPr>
            <p:ph type="body" idx="1"/>
          </p:nvPr>
        </p:nvSpPr>
        <p:spPr>
          <a:xfrm>
            <a:off x="934720" y="4415790"/>
            <a:ext cx="5140960" cy="4183380"/>
          </a:xfrm>
          <a:noFill/>
          <a:ln/>
        </p:spPr>
        <p:txBody>
          <a:bodyPr/>
          <a:lstStyle/>
          <a:p>
            <a:pPr marL="111619" indent="-111619" defTabSz="776478" eaLnBrk="1" hangingPunct="1"/>
            <a:endParaRPr lang="en-US" dirty="0"/>
          </a:p>
        </p:txBody>
      </p:sp>
    </p:spTree>
    <p:extLst>
      <p:ext uri="{BB962C8B-B14F-4D97-AF65-F5344CB8AC3E}">
        <p14:creationId xmlns:p14="http://schemas.microsoft.com/office/powerpoint/2010/main" val="1614222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0BA3D4EE-0E02-4475-A8E9-DDC7C43CB56A}" type="slidenum">
              <a:rPr lang="en-US" smtClean="0"/>
              <a:pPr/>
              <a:t>17</a:t>
            </a:fld>
            <a:endParaRPr lang="en-US" dirty="0"/>
          </a:p>
        </p:txBody>
      </p:sp>
      <p:sp>
        <p:nvSpPr>
          <p:cNvPr id="36866"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5AFB9B92-981A-454E-8EFC-307388A66406}" type="slidenum">
              <a:rPr lang="en-US" sz="1200" b="0"/>
              <a:pPr algn="r"/>
              <a:t>17</a:t>
            </a:fld>
            <a:endParaRPr lang="en-US" sz="1200" b="0" dirty="0"/>
          </a:p>
        </p:txBody>
      </p:sp>
      <p:sp>
        <p:nvSpPr>
          <p:cNvPr id="36867" name="Rectangle 2"/>
          <p:cNvSpPr>
            <a:spLocks noGrp="1" noRot="1" noChangeAspect="1" noChangeArrowheads="1" noTextEdit="1"/>
          </p:cNvSpPr>
          <p:nvPr>
            <p:ph type="sldImg"/>
          </p:nvPr>
        </p:nvSpPr>
        <p:spPr>
          <a:xfrm>
            <a:off x="420688" y="703263"/>
            <a:ext cx="6173787" cy="3473450"/>
          </a:xfrm>
          <a:ln/>
        </p:spPr>
      </p:sp>
      <p:sp>
        <p:nvSpPr>
          <p:cNvPr id="36868" name="Rectangle 3"/>
          <p:cNvSpPr>
            <a:spLocks noGrp="1" noChangeArrowheads="1"/>
          </p:cNvSpPr>
          <p:nvPr>
            <p:ph type="body" idx="1"/>
          </p:nvPr>
        </p:nvSpPr>
        <p:spPr>
          <a:xfrm>
            <a:off x="934720" y="4415790"/>
            <a:ext cx="5140960" cy="4183380"/>
          </a:xfrm>
          <a:noFill/>
          <a:ln/>
        </p:spPr>
        <p:txBody>
          <a:bodyPr/>
          <a:lstStyle/>
          <a:p>
            <a:pPr marL="111619" indent="-111619" defTabSz="776478" eaLnBrk="1" hangingPunct="1"/>
            <a:endParaRPr lang="en-US" dirty="0"/>
          </a:p>
        </p:txBody>
      </p:sp>
    </p:spTree>
    <p:extLst>
      <p:ext uri="{BB962C8B-B14F-4D97-AF65-F5344CB8AC3E}">
        <p14:creationId xmlns:p14="http://schemas.microsoft.com/office/powerpoint/2010/main" val="3740316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0BA3D4EE-0E02-4475-A8E9-DDC7C43CB56A}" type="slidenum">
              <a:rPr lang="en-US" smtClean="0"/>
              <a:pPr/>
              <a:t>18</a:t>
            </a:fld>
            <a:endParaRPr lang="en-US" dirty="0"/>
          </a:p>
        </p:txBody>
      </p:sp>
      <p:sp>
        <p:nvSpPr>
          <p:cNvPr id="36866"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5AFB9B92-981A-454E-8EFC-307388A66406}" type="slidenum">
              <a:rPr lang="en-US" sz="1200" b="0"/>
              <a:pPr algn="r"/>
              <a:t>18</a:t>
            </a:fld>
            <a:endParaRPr lang="en-US" sz="1200" b="0" dirty="0"/>
          </a:p>
        </p:txBody>
      </p:sp>
      <p:sp>
        <p:nvSpPr>
          <p:cNvPr id="36867" name="Rectangle 2"/>
          <p:cNvSpPr>
            <a:spLocks noGrp="1" noRot="1" noChangeAspect="1" noChangeArrowheads="1" noTextEdit="1"/>
          </p:cNvSpPr>
          <p:nvPr>
            <p:ph type="sldImg"/>
          </p:nvPr>
        </p:nvSpPr>
        <p:spPr>
          <a:xfrm>
            <a:off x="420688" y="703263"/>
            <a:ext cx="6173787" cy="3473450"/>
          </a:xfrm>
          <a:ln/>
        </p:spPr>
      </p:sp>
      <p:sp>
        <p:nvSpPr>
          <p:cNvPr id="36868" name="Rectangle 3"/>
          <p:cNvSpPr>
            <a:spLocks noGrp="1" noChangeArrowheads="1"/>
          </p:cNvSpPr>
          <p:nvPr>
            <p:ph type="body" idx="1"/>
          </p:nvPr>
        </p:nvSpPr>
        <p:spPr>
          <a:xfrm>
            <a:off x="934720" y="4415790"/>
            <a:ext cx="5140960" cy="4183380"/>
          </a:xfrm>
          <a:noFill/>
          <a:ln/>
        </p:spPr>
        <p:txBody>
          <a:bodyPr/>
          <a:lstStyle/>
          <a:p>
            <a:pPr marL="111619" indent="-111619" defTabSz="776478" eaLnBrk="1" hangingPunct="1"/>
            <a:endParaRPr lang="en-US" dirty="0"/>
          </a:p>
        </p:txBody>
      </p:sp>
    </p:spTree>
    <p:extLst>
      <p:ext uri="{BB962C8B-B14F-4D97-AF65-F5344CB8AC3E}">
        <p14:creationId xmlns:p14="http://schemas.microsoft.com/office/powerpoint/2010/main" val="34844470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E4026-F0F2-4C09-B7CF-8EFA2CD85CC6}" type="slidenum">
              <a:rPr lang="en-US" smtClean="0"/>
              <a:pPr>
                <a:defRPr/>
              </a:pPr>
              <a:t>19</a:t>
            </a:fld>
            <a:endParaRPr lang="en-US" dirty="0"/>
          </a:p>
        </p:txBody>
      </p:sp>
    </p:spTree>
    <p:extLst>
      <p:ext uri="{BB962C8B-B14F-4D97-AF65-F5344CB8AC3E}">
        <p14:creationId xmlns:p14="http://schemas.microsoft.com/office/powerpoint/2010/main" val="4228673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E4026-F0F2-4C09-B7CF-8EFA2CD85CC6}" type="slidenum">
              <a:rPr lang="en-US" smtClean="0"/>
              <a:pPr>
                <a:defRPr/>
              </a:pPr>
              <a:t>20</a:t>
            </a:fld>
            <a:endParaRPr lang="en-US" dirty="0"/>
          </a:p>
        </p:txBody>
      </p:sp>
    </p:spTree>
    <p:extLst>
      <p:ext uri="{BB962C8B-B14F-4D97-AF65-F5344CB8AC3E}">
        <p14:creationId xmlns:p14="http://schemas.microsoft.com/office/powerpoint/2010/main" val="3740864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8E419BCC-ABED-4B62-85CC-1993A5D21ACD}" type="slidenum">
              <a:rPr lang="en-US" smtClean="0"/>
              <a:pPr/>
              <a:t>2</a:t>
            </a:fld>
            <a:endParaRPr lang="en-US" dirty="0"/>
          </a:p>
        </p:txBody>
      </p:sp>
      <p:sp>
        <p:nvSpPr>
          <p:cNvPr id="18434" name="Rectangle 2"/>
          <p:cNvSpPr>
            <a:spLocks noGrp="1" noRot="1" noChangeAspect="1" noChangeArrowheads="1" noTextEdit="1"/>
          </p:cNvSpPr>
          <p:nvPr>
            <p:ph type="sldImg"/>
          </p:nvPr>
        </p:nvSpPr>
        <p:spPr>
          <a:xfrm>
            <a:off x="406400" y="696913"/>
            <a:ext cx="6197600" cy="3486150"/>
          </a:xfrm>
          <a:ln/>
        </p:spPr>
      </p:sp>
      <p:sp>
        <p:nvSpPr>
          <p:cNvPr id="18435"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E4026-F0F2-4C09-B7CF-8EFA2CD85CC6}" type="slidenum">
              <a:rPr lang="en-US" smtClean="0"/>
              <a:pPr>
                <a:defRPr/>
              </a:pPr>
              <a:t>21</a:t>
            </a:fld>
            <a:endParaRPr lang="en-US" dirty="0"/>
          </a:p>
        </p:txBody>
      </p:sp>
    </p:spTree>
    <p:extLst>
      <p:ext uri="{BB962C8B-B14F-4D97-AF65-F5344CB8AC3E}">
        <p14:creationId xmlns:p14="http://schemas.microsoft.com/office/powerpoint/2010/main" val="3423345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E4026-F0F2-4C09-B7CF-8EFA2CD85CC6}" type="slidenum">
              <a:rPr lang="en-US" smtClean="0"/>
              <a:pPr>
                <a:defRPr/>
              </a:pPr>
              <a:t>22</a:t>
            </a:fld>
            <a:endParaRPr lang="en-US" dirty="0"/>
          </a:p>
        </p:txBody>
      </p:sp>
    </p:spTree>
    <p:extLst>
      <p:ext uri="{BB962C8B-B14F-4D97-AF65-F5344CB8AC3E}">
        <p14:creationId xmlns:p14="http://schemas.microsoft.com/office/powerpoint/2010/main" val="3478923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E4026-F0F2-4C09-B7CF-8EFA2CD85CC6}" type="slidenum">
              <a:rPr lang="en-US" smtClean="0"/>
              <a:pPr>
                <a:defRPr/>
              </a:pPr>
              <a:t>23</a:t>
            </a:fld>
            <a:endParaRPr lang="en-US" dirty="0"/>
          </a:p>
        </p:txBody>
      </p:sp>
    </p:spTree>
    <p:extLst>
      <p:ext uri="{BB962C8B-B14F-4D97-AF65-F5344CB8AC3E}">
        <p14:creationId xmlns:p14="http://schemas.microsoft.com/office/powerpoint/2010/main" val="3522609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E4026-F0F2-4C09-B7CF-8EFA2CD85CC6}" type="slidenum">
              <a:rPr lang="en-US" smtClean="0"/>
              <a:pPr>
                <a:defRPr/>
              </a:pPr>
              <a:t>24</a:t>
            </a:fld>
            <a:endParaRPr lang="en-US" dirty="0"/>
          </a:p>
        </p:txBody>
      </p:sp>
    </p:spTree>
    <p:extLst>
      <p:ext uri="{BB962C8B-B14F-4D97-AF65-F5344CB8AC3E}">
        <p14:creationId xmlns:p14="http://schemas.microsoft.com/office/powerpoint/2010/main" val="4117433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30EDBEBC-B74B-4652-B5AF-701997C2009B}" type="slidenum">
              <a:rPr lang="en-US" smtClean="0"/>
              <a:pPr/>
              <a:t>3</a:t>
            </a:fld>
            <a:endParaRPr lang="en-US" dirty="0"/>
          </a:p>
        </p:txBody>
      </p:sp>
      <p:sp>
        <p:nvSpPr>
          <p:cNvPr id="20482" name="Rectangle 2"/>
          <p:cNvSpPr>
            <a:spLocks noGrp="1" noRot="1" noChangeAspect="1" noChangeArrowheads="1" noTextEdit="1"/>
          </p:cNvSpPr>
          <p:nvPr>
            <p:ph type="sldImg"/>
          </p:nvPr>
        </p:nvSpPr>
        <p:spPr>
          <a:xfrm>
            <a:off x="406400" y="695325"/>
            <a:ext cx="6199188" cy="3487738"/>
          </a:xfrm>
          <a:ln/>
        </p:spPr>
      </p:sp>
      <p:sp>
        <p:nvSpPr>
          <p:cNvPr id="20483" name="Rectangle 3"/>
          <p:cNvSpPr>
            <a:spLocks noGrp="1" noChangeArrowheads="1"/>
          </p:cNvSpPr>
          <p:nvPr>
            <p:ph type="body" idx="1"/>
          </p:nvPr>
        </p:nvSpPr>
        <p:spPr>
          <a:xfrm>
            <a:off x="934720" y="4415790"/>
            <a:ext cx="5140960" cy="4184994"/>
          </a:xfrm>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132E3FD4-C312-4C47-B8E7-3106815AD403}" type="slidenum">
              <a:rPr lang="en-US" smtClean="0"/>
              <a:pPr/>
              <a:t>4</a:t>
            </a:fld>
            <a:endParaRPr lang="en-US" dirty="0"/>
          </a:p>
        </p:txBody>
      </p:sp>
      <p:sp>
        <p:nvSpPr>
          <p:cNvPr id="24578" name="Rectangle 2"/>
          <p:cNvSpPr>
            <a:spLocks noGrp="1" noRot="1" noChangeAspect="1" noChangeArrowheads="1" noTextEdit="1"/>
          </p:cNvSpPr>
          <p:nvPr>
            <p:ph type="sldImg"/>
          </p:nvPr>
        </p:nvSpPr>
        <p:spPr>
          <a:xfrm>
            <a:off x="406400" y="696913"/>
            <a:ext cx="6197600" cy="3486150"/>
          </a:xfrm>
          <a:ln/>
        </p:spPr>
      </p:sp>
      <p:sp>
        <p:nvSpPr>
          <p:cNvPr id="245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90573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132E3FD4-C312-4C47-B8E7-3106815AD403}" type="slidenum">
              <a:rPr lang="en-US" smtClean="0"/>
              <a:pPr/>
              <a:t>5</a:t>
            </a:fld>
            <a:endParaRPr lang="en-US" dirty="0"/>
          </a:p>
        </p:txBody>
      </p:sp>
      <p:sp>
        <p:nvSpPr>
          <p:cNvPr id="24578" name="Rectangle 2"/>
          <p:cNvSpPr>
            <a:spLocks noGrp="1" noRot="1" noChangeAspect="1" noChangeArrowheads="1" noTextEdit="1"/>
          </p:cNvSpPr>
          <p:nvPr>
            <p:ph type="sldImg"/>
          </p:nvPr>
        </p:nvSpPr>
        <p:spPr>
          <a:xfrm>
            <a:off x="406400" y="696913"/>
            <a:ext cx="6197600" cy="3486150"/>
          </a:xfrm>
          <a:ln/>
        </p:spPr>
      </p:sp>
      <p:sp>
        <p:nvSpPr>
          <p:cNvPr id="24579" name="Rectangle 3"/>
          <p:cNvSpPr>
            <a:spLocks noGrp="1" noChangeArrowheads="1"/>
          </p:cNvSpPr>
          <p:nvPr>
            <p:ph type="body" idx="1"/>
          </p:nvPr>
        </p:nvSpPr>
        <p:spPr>
          <a:noFill/>
          <a:ln/>
        </p:spPr>
        <p:txBody>
          <a:bodyPr/>
          <a:lstStyle/>
          <a:p>
            <a:r>
              <a:rPr lang="en-US" sz="1200" b="0" dirty="0"/>
              <a:t>Can easily replace ActiveMQ with any other JMS compliant broker (IBM </a:t>
            </a:r>
            <a:r>
              <a:rPr lang="en-US" sz="1200" b="0" dirty="0" err="1"/>
              <a:t>mq,HornetQ</a:t>
            </a:r>
            <a:r>
              <a:rPr lang="en-US" sz="1200" b="0" dirty="0"/>
              <a:t> from </a:t>
            </a:r>
            <a:r>
              <a:rPr lang="en-US" sz="1200" b="0" dirty="0" err="1"/>
              <a:t>JBoss</a:t>
            </a:r>
            <a:r>
              <a:rPr lang="en-US" sz="1200" b="0" dirty="0"/>
              <a:t>) with little or no changes.</a:t>
            </a:r>
          </a:p>
          <a:p>
            <a:endParaRPr lang="en-US" sz="1200" b="0" dirty="0"/>
          </a:p>
          <a:p>
            <a:r>
              <a:rPr lang="en-US" sz="1200" b="0" dirty="0"/>
              <a:t>Instead of </a:t>
            </a:r>
            <a:r>
              <a:rPr lang="en-US" sz="1200" b="0" dirty="0" err="1"/>
              <a:t>OpenWire</a:t>
            </a:r>
            <a:r>
              <a:rPr lang="en-US" sz="1200" b="0" dirty="0"/>
              <a:t>, you would than be using the native protocol for </a:t>
            </a:r>
            <a:r>
              <a:rPr lang="en-US" sz="1200" b="0" dirty="0" err="1"/>
              <a:t>HornetQ</a:t>
            </a:r>
            <a:r>
              <a:rPr lang="en-US" sz="1200" b="0" dirty="0"/>
              <a:t> or IBM </a:t>
            </a:r>
            <a:r>
              <a:rPr lang="en-US" sz="1200" b="0" dirty="0" err="1"/>
              <a:t>mq</a:t>
            </a:r>
            <a:r>
              <a:rPr lang="en-US" sz="1200" b="0" dirty="0"/>
              <a:t>.</a:t>
            </a:r>
          </a:p>
          <a:p>
            <a:endParaRPr lang="en-US" sz="1200"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Within the java platform the protocol used by messaging broker doesn’t matter</a:t>
            </a:r>
          </a:p>
          <a:p>
            <a:endParaRPr lang="en-US" sz="1200" b="0" dirty="0"/>
          </a:p>
          <a:p>
            <a:pPr eaLnBrk="1" hangingPunct="1"/>
            <a:endParaRPr lang="en-US" dirty="0"/>
          </a:p>
        </p:txBody>
      </p:sp>
    </p:spTree>
    <p:extLst>
      <p:ext uri="{BB962C8B-B14F-4D97-AF65-F5344CB8AC3E}">
        <p14:creationId xmlns:p14="http://schemas.microsoft.com/office/powerpoint/2010/main" val="72050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132E3FD4-C312-4C47-B8E7-3106815AD403}" type="slidenum">
              <a:rPr lang="en-US" smtClean="0"/>
              <a:pPr/>
              <a:t>6</a:t>
            </a:fld>
            <a:endParaRPr lang="en-US" dirty="0"/>
          </a:p>
        </p:txBody>
      </p:sp>
      <p:sp>
        <p:nvSpPr>
          <p:cNvPr id="24578" name="Rectangle 2"/>
          <p:cNvSpPr>
            <a:spLocks noGrp="1" noRot="1" noChangeAspect="1" noChangeArrowheads="1" noTextEdit="1"/>
          </p:cNvSpPr>
          <p:nvPr>
            <p:ph type="sldImg"/>
          </p:nvPr>
        </p:nvSpPr>
        <p:spPr>
          <a:xfrm>
            <a:off x="406400" y="696913"/>
            <a:ext cx="6197600" cy="3486150"/>
          </a:xfrm>
          <a:ln/>
        </p:spPr>
      </p:sp>
      <p:sp>
        <p:nvSpPr>
          <p:cNvPr id="245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898862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2E3FD4-C312-4C47-B8E7-3106815AD40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4578" name="Rectangle 2"/>
          <p:cNvSpPr>
            <a:spLocks noGrp="1" noRot="1" noChangeAspect="1" noChangeArrowheads="1" noTextEdit="1"/>
          </p:cNvSpPr>
          <p:nvPr>
            <p:ph type="sldImg"/>
          </p:nvPr>
        </p:nvSpPr>
        <p:spPr>
          <a:xfrm>
            <a:off x="406400" y="696913"/>
            <a:ext cx="6197600" cy="3486150"/>
          </a:xfrm>
          <a:ln/>
        </p:spPr>
      </p:sp>
      <p:sp>
        <p:nvSpPr>
          <p:cNvPr id="24579" name="Rectangle 3"/>
          <p:cNvSpPr>
            <a:spLocks noGrp="1" noChangeArrowheads="1"/>
          </p:cNvSpPr>
          <p:nvPr>
            <p:ph type="body" idx="1"/>
          </p:nvPr>
        </p:nvSpPr>
        <p:spPr>
          <a:noFill/>
          <a:ln/>
        </p:spPr>
        <p:txBody>
          <a:bodyPr/>
          <a:lstStyle/>
          <a:p>
            <a:pPr marL="291179" indent="-232943">
              <a:lnSpc>
                <a:spcPct val="90000"/>
              </a:lnSpc>
              <a:spcAft>
                <a:spcPts val="611"/>
              </a:spcAft>
              <a:buFont typeface="Arial" panose="020B0604020202020204" pitchFamily="34" charset="0"/>
              <a:buChar char="•"/>
            </a:pPr>
            <a:r>
              <a:rPr lang="en-US" sz="800" b="1" dirty="0"/>
              <a:t>Issues:</a:t>
            </a:r>
          </a:p>
          <a:p>
            <a:pPr marL="291179" indent="-232943">
              <a:lnSpc>
                <a:spcPct val="90000"/>
              </a:lnSpc>
              <a:spcAft>
                <a:spcPts val="611"/>
              </a:spcAft>
              <a:buFont typeface="Arial" panose="020B0604020202020204" pitchFamily="34" charset="0"/>
              <a:buChar char="•"/>
            </a:pPr>
            <a:endParaRPr lang="en-US" sz="800" dirty="0"/>
          </a:p>
          <a:p>
            <a:pPr marL="291179" indent="-232943">
              <a:lnSpc>
                <a:spcPct val="90000"/>
              </a:lnSpc>
              <a:spcAft>
                <a:spcPts val="611"/>
              </a:spcAft>
              <a:buFont typeface="+mj-lt"/>
              <a:buAutoNum type="arabicPeriod"/>
            </a:pPr>
            <a:r>
              <a:rPr lang="en-US" sz="800" b="1" dirty="0"/>
              <a:t>First, both protocol may not support the same message body types</a:t>
            </a:r>
          </a:p>
          <a:p>
            <a:pPr marL="291179" indent="-232943">
              <a:lnSpc>
                <a:spcPct val="90000"/>
              </a:lnSpc>
              <a:spcAft>
                <a:spcPts val="611"/>
              </a:spcAft>
              <a:buFont typeface="+mj-lt"/>
              <a:buAutoNum type="arabicPeriod"/>
            </a:pPr>
            <a:r>
              <a:rPr lang="en-US" sz="800" b="1" dirty="0"/>
              <a:t>Second, you would essentially be locked into one specific vendor solution</a:t>
            </a:r>
          </a:p>
          <a:p>
            <a:pPr marL="291179" indent="-232943">
              <a:lnSpc>
                <a:spcPct val="90000"/>
              </a:lnSpc>
              <a:spcAft>
                <a:spcPts val="611"/>
              </a:spcAft>
              <a:buFont typeface="+mj-lt"/>
              <a:buAutoNum type="arabicPeriod"/>
            </a:pPr>
            <a:r>
              <a:rPr lang="en-US" sz="800" b="1" dirty="0"/>
              <a:t>Finally, both protocol may not support the same data types, custom properties and header properties</a:t>
            </a:r>
          </a:p>
          <a:p>
            <a:pPr marL="291179" indent="-232943">
              <a:lnSpc>
                <a:spcPct val="90000"/>
              </a:lnSpc>
              <a:spcAft>
                <a:spcPts val="611"/>
              </a:spcAft>
              <a:buFont typeface="+mj-lt"/>
              <a:buAutoNum type="arabicPeriod"/>
            </a:pPr>
            <a:r>
              <a:rPr lang="en-US" sz="800" b="1" dirty="0"/>
              <a:t>While cross-platform interoperability is certainly possible, it is restrictive, limited and forces vendor lock-in</a:t>
            </a:r>
          </a:p>
          <a:p>
            <a:pPr eaLnBrk="1" hangingPunct="1"/>
            <a:endParaRPr lang="en-US" dirty="0"/>
          </a:p>
        </p:txBody>
      </p:sp>
    </p:spTree>
    <p:extLst>
      <p:ext uri="{BB962C8B-B14F-4D97-AF65-F5344CB8AC3E}">
        <p14:creationId xmlns:p14="http://schemas.microsoft.com/office/powerpoint/2010/main" val="3103124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132E3FD4-C312-4C47-B8E7-3106815AD403}" type="slidenum">
              <a:rPr lang="en-US" smtClean="0"/>
              <a:pPr/>
              <a:t>8</a:t>
            </a:fld>
            <a:endParaRPr lang="en-US" dirty="0"/>
          </a:p>
        </p:txBody>
      </p:sp>
      <p:sp>
        <p:nvSpPr>
          <p:cNvPr id="24578" name="Rectangle 2"/>
          <p:cNvSpPr>
            <a:spLocks noGrp="1" noRot="1" noChangeAspect="1" noChangeArrowheads="1" noTextEdit="1"/>
          </p:cNvSpPr>
          <p:nvPr>
            <p:ph type="sldImg"/>
          </p:nvPr>
        </p:nvSpPr>
        <p:spPr>
          <a:xfrm>
            <a:off x="406400" y="696913"/>
            <a:ext cx="6197600" cy="3486150"/>
          </a:xfrm>
          <a:ln/>
        </p:spPr>
      </p:sp>
      <p:sp>
        <p:nvSpPr>
          <p:cNvPr id="24579" name="Rectangle 3"/>
          <p:cNvSpPr>
            <a:spLocks noGrp="1" noChangeArrowheads="1"/>
          </p:cNvSpPr>
          <p:nvPr>
            <p:ph type="body" idx="1"/>
          </p:nvPr>
        </p:nvSpPr>
        <p:spPr>
          <a:noFill/>
          <a:ln/>
        </p:spPr>
        <p:txBody>
          <a:bodyPr/>
          <a:lstStyle/>
          <a:p>
            <a:pPr marL="285750" indent="-285750">
              <a:buFont typeface="Arial" panose="020B0604020202020204" pitchFamily="34" charset="0"/>
              <a:buChar char="•"/>
            </a:pPr>
            <a:endParaRPr lang="en-US" sz="800" dirty="0"/>
          </a:p>
        </p:txBody>
      </p:sp>
    </p:spTree>
    <p:extLst>
      <p:ext uri="{BB962C8B-B14F-4D97-AF65-F5344CB8AC3E}">
        <p14:creationId xmlns:p14="http://schemas.microsoft.com/office/powerpoint/2010/main" val="317435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132E3FD4-C312-4C47-B8E7-3106815AD403}" type="slidenum">
              <a:rPr lang="en-US" smtClean="0"/>
              <a:pPr/>
              <a:t>9</a:t>
            </a:fld>
            <a:endParaRPr lang="en-US" dirty="0"/>
          </a:p>
        </p:txBody>
      </p:sp>
      <p:sp>
        <p:nvSpPr>
          <p:cNvPr id="24578" name="Rectangle 2"/>
          <p:cNvSpPr>
            <a:spLocks noGrp="1" noRot="1" noChangeAspect="1" noChangeArrowheads="1" noTextEdit="1"/>
          </p:cNvSpPr>
          <p:nvPr>
            <p:ph type="sldImg"/>
          </p:nvPr>
        </p:nvSpPr>
        <p:spPr>
          <a:xfrm>
            <a:off x="406400" y="696913"/>
            <a:ext cx="6197600" cy="3486150"/>
          </a:xfrm>
          <a:ln/>
        </p:spPr>
      </p:sp>
      <p:sp>
        <p:nvSpPr>
          <p:cNvPr id="245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06468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2438400" y="6446839"/>
            <a:ext cx="7315200" cy="244475"/>
          </a:xfrm>
          <a:prstGeom prst="rect">
            <a:avLst/>
          </a:prstGeom>
          <a:noFill/>
          <a:ln w="9525">
            <a:noFill/>
            <a:miter lim="800000"/>
            <a:headEnd/>
            <a:tailEnd/>
          </a:ln>
          <a:effectLst/>
        </p:spPr>
        <p:txBody>
          <a:bodyPr>
            <a:spAutoFit/>
          </a:bodyPr>
          <a:lstStyle/>
          <a:p>
            <a:pPr algn="ctr" eaLnBrk="0" hangingPunct="0">
              <a:defRPr/>
            </a:pPr>
            <a:r>
              <a:rPr lang="en-US" sz="1000" b="0" dirty="0"/>
              <a:t>Confidential</a:t>
            </a:r>
          </a:p>
        </p:txBody>
      </p:sp>
      <p:pic>
        <p:nvPicPr>
          <p:cNvPr id="5" name="Picture 21" descr="C1_Core_G_RGB_R"/>
          <p:cNvPicPr>
            <a:picLocks noChangeAspect="1" noChangeArrowheads="1"/>
          </p:cNvPicPr>
          <p:nvPr userDrawn="1"/>
        </p:nvPicPr>
        <p:blipFill>
          <a:blip r:embed="rId2" cstate="print"/>
          <a:srcRect/>
          <a:stretch>
            <a:fillRect/>
          </a:stretch>
        </p:blipFill>
        <p:spPr bwMode="auto">
          <a:xfrm>
            <a:off x="2021418" y="588964"/>
            <a:ext cx="5046133" cy="1316037"/>
          </a:xfrm>
          <a:prstGeom prst="rect">
            <a:avLst/>
          </a:prstGeom>
          <a:noFill/>
          <a:ln w="9525">
            <a:noFill/>
            <a:miter lim="800000"/>
            <a:headEnd/>
            <a:tailEnd/>
          </a:ln>
        </p:spPr>
      </p:pic>
      <p:sp>
        <p:nvSpPr>
          <p:cNvPr id="3083" name="Rectangle 11"/>
          <p:cNvSpPr>
            <a:spLocks noGrp="1" noChangeArrowheads="1"/>
          </p:cNvSpPr>
          <p:nvPr>
            <p:ph type="ctrTitle"/>
          </p:nvPr>
        </p:nvSpPr>
        <p:spPr bwMode="auto">
          <a:xfrm>
            <a:off x="1917701" y="2428876"/>
            <a:ext cx="9867900" cy="950913"/>
          </a:xfrm>
        </p:spPr>
        <p:txBody>
          <a:bodyPr/>
          <a:lstStyle>
            <a:lvl1pPr>
              <a:spcBef>
                <a:spcPts val="0"/>
              </a:spcBef>
              <a:defRPr sz="2800"/>
            </a:lvl1pPr>
          </a:lstStyle>
          <a:p>
            <a:r>
              <a:rPr lang="en-US"/>
              <a:t>Click to edit Master title style</a:t>
            </a:r>
            <a:endParaRPr lang="en-US" dirty="0"/>
          </a:p>
        </p:txBody>
      </p:sp>
      <p:sp>
        <p:nvSpPr>
          <p:cNvPr id="3084" name="Rectangle 12"/>
          <p:cNvSpPr>
            <a:spLocks noGrp="1" noChangeArrowheads="1"/>
          </p:cNvSpPr>
          <p:nvPr>
            <p:ph type="subTitle" idx="1"/>
          </p:nvPr>
        </p:nvSpPr>
        <p:spPr bwMode="auto">
          <a:xfrm>
            <a:off x="1917700" y="3657600"/>
            <a:ext cx="8534400" cy="2438400"/>
          </a:xfrm>
        </p:spPr>
        <p:txBody>
          <a:bodyPr/>
          <a:lstStyle>
            <a:lvl1pPr marL="0" indent="0">
              <a:buFontTx/>
              <a:buNone/>
              <a:defRPr sz="1600"/>
            </a:lvl1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06400" y="1058864"/>
            <a:ext cx="5588000" cy="4960937"/>
          </a:xfrm>
        </p:spPr>
        <p:txBody>
          <a:bodyPr/>
          <a:lstStyle>
            <a:lvl1pPr>
              <a:spcBef>
                <a:spcPts val="0"/>
              </a:spcBef>
              <a:defRPr sz="1600"/>
            </a:lvl1pPr>
            <a:lvl2pPr>
              <a:spcBef>
                <a:spcPts val="0"/>
              </a:spcBef>
              <a:defRPr sz="1400"/>
            </a:lvl2pPr>
            <a:lvl3pPr>
              <a:spcBef>
                <a:spcPts val="0"/>
              </a:spcBef>
              <a:defRPr sz="1200"/>
            </a:lvl3pPr>
            <a:lvl4pPr>
              <a:spcBef>
                <a:spcPts val="0"/>
              </a:spcBef>
              <a:defRPr sz="1200"/>
            </a:lvl4pPr>
            <a:lvl5pPr>
              <a:spcBef>
                <a:spcPts val="0"/>
              </a:spcBef>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058864"/>
            <a:ext cx="5588000" cy="4960937"/>
          </a:xfrm>
        </p:spPr>
        <p:txBody>
          <a:bodyPr/>
          <a:lstStyle>
            <a:lvl1pPr>
              <a:spcBef>
                <a:spcPts val="0"/>
              </a:spcBef>
              <a:defRPr sz="1600"/>
            </a:lvl1pPr>
            <a:lvl2pPr>
              <a:spcBef>
                <a:spcPts val="0"/>
              </a:spcBef>
              <a:defRPr sz="1400"/>
            </a:lvl2pPr>
            <a:lvl3pPr>
              <a:spcBef>
                <a:spcPts val="0"/>
              </a:spcBef>
              <a:defRPr sz="1200"/>
            </a:lvl3pPr>
            <a:lvl4pPr>
              <a:spcBef>
                <a:spcPts val="0"/>
              </a:spcBef>
              <a:defRPr sz="1200"/>
            </a:lvl4pPr>
            <a:lvl5pPr>
              <a:spcBef>
                <a:spcPts val="0"/>
              </a:spcBef>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gray">
          <a:xfrm>
            <a:off x="406400" y="76201"/>
            <a:ext cx="11379200" cy="703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10"/>
          <p:cNvSpPr>
            <a:spLocks noGrp="1" noChangeArrowheads="1"/>
          </p:cNvSpPr>
          <p:nvPr>
            <p:ph type="body" idx="1"/>
          </p:nvPr>
        </p:nvSpPr>
        <p:spPr bwMode="gray">
          <a:xfrm>
            <a:off x="406400" y="1058864"/>
            <a:ext cx="11379200" cy="4960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5" name="Text Box 11"/>
          <p:cNvSpPr txBox="1">
            <a:spLocks noChangeArrowheads="1"/>
          </p:cNvSpPr>
          <p:nvPr/>
        </p:nvSpPr>
        <p:spPr bwMode="gray">
          <a:xfrm>
            <a:off x="11334752" y="6446839"/>
            <a:ext cx="552449" cy="244475"/>
          </a:xfrm>
          <a:prstGeom prst="rect">
            <a:avLst/>
          </a:prstGeom>
          <a:noFill/>
          <a:ln w="9525" algn="ctr">
            <a:noFill/>
            <a:miter lim="800000"/>
            <a:headEnd/>
            <a:tailEnd/>
          </a:ln>
          <a:effectLst/>
        </p:spPr>
        <p:txBody>
          <a:bodyPr>
            <a:spAutoFit/>
          </a:bodyPr>
          <a:lstStyle/>
          <a:p>
            <a:pPr algn="r" eaLnBrk="0" hangingPunct="0">
              <a:defRPr/>
            </a:pPr>
            <a:fld id="{7FF9A1F4-64AA-44F0-9CF9-9F4BF196AB76}" type="slidenum">
              <a:rPr lang="en-US" sz="1000" b="0"/>
              <a:pPr algn="r" eaLnBrk="0" hangingPunct="0">
                <a:defRPr/>
              </a:pPr>
              <a:t>‹#›</a:t>
            </a:fld>
            <a:endParaRPr lang="en-US" sz="1000" b="0" dirty="0"/>
          </a:p>
        </p:txBody>
      </p:sp>
      <p:sp>
        <p:nvSpPr>
          <p:cNvPr id="1036" name="Text Box 12"/>
          <p:cNvSpPr txBox="1">
            <a:spLocks noChangeArrowheads="1"/>
          </p:cNvSpPr>
          <p:nvPr/>
        </p:nvSpPr>
        <p:spPr bwMode="gray">
          <a:xfrm>
            <a:off x="2438400" y="6446839"/>
            <a:ext cx="7315200" cy="244475"/>
          </a:xfrm>
          <a:prstGeom prst="rect">
            <a:avLst/>
          </a:prstGeom>
          <a:noFill/>
          <a:ln w="9525">
            <a:noFill/>
            <a:miter lim="800000"/>
            <a:headEnd/>
            <a:tailEnd/>
          </a:ln>
          <a:effectLst/>
        </p:spPr>
        <p:txBody>
          <a:bodyPr>
            <a:spAutoFit/>
          </a:bodyPr>
          <a:lstStyle/>
          <a:p>
            <a:pPr algn="ctr" eaLnBrk="0" hangingPunct="0">
              <a:defRPr/>
            </a:pPr>
            <a:r>
              <a:rPr lang="en-US" sz="1000" b="0" dirty="0"/>
              <a:t>Confidential</a:t>
            </a:r>
          </a:p>
        </p:txBody>
      </p:sp>
      <p:pic>
        <p:nvPicPr>
          <p:cNvPr id="1030" name="Picture 19" descr="C1_Core_G_RGB_R"/>
          <p:cNvPicPr>
            <a:picLocks noChangeAspect="1" noChangeArrowheads="1"/>
          </p:cNvPicPr>
          <p:nvPr/>
        </p:nvPicPr>
        <p:blipFill>
          <a:blip r:embed="rId7" cstate="print"/>
          <a:srcRect/>
          <a:stretch>
            <a:fillRect/>
          </a:stretch>
        </p:blipFill>
        <p:spPr bwMode="auto">
          <a:xfrm>
            <a:off x="406401" y="6370639"/>
            <a:ext cx="1401233"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8" r:id="rId3"/>
    <p:sldLayoutId id="2147483656" r:id="rId4"/>
    <p:sldLayoutId id="2147483662" r:id="rId5"/>
  </p:sldLayoutIdLst>
  <p:txStyles>
    <p:title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000" b="1">
          <a:solidFill>
            <a:schemeClr val="tx2"/>
          </a:solidFill>
          <a:latin typeface="Arial" charset="0"/>
        </a:defRPr>
      </a:lvl2pPr>
      <a:lvl3pPr algn="l" rtl="0" eaLnBrk="1" fontAlgn="base" hangingPunct="1">
        <a:spcBef>
          <a:spcPct val="0"/>
        </a:spcBef>
        <a:spcAft>
          <a:spcPct val="0"/>
        </a:spcAft>
        <a:defRPr sz="2000" b="1">
          <a:solidFill>
            <a:schemeClr val="tx2"/>
          </a:solidFill>
          <a:latin typeface="Arial" charset="0"/>
        </a:defRPr>
      </a:lvl3pPr>
      <a:lvl4pPr algn="l" rtl="0" eaLnBrk="1" fontAlgn="base" hangingPunct="1">
        <a:spcBef>
          <a:spcPct val="0"/>
        </a:spcBef>
        <a:spcAft>
          <a:spcPct val="0"/>
        </a:spcAft>
        <a:defRPr sz="2000" b="1">
          <a:solidFill>
            <a:schemeClr val="tx2"/>
          </a:solidFill>
          <a:latin typeface="Arial" charset="0"/>
        </a:defRPr>
      </a:lvl4pPr>
      <a:lvl5pPr algn="l" rtl="0" eaLnBrk="1" fontAlgn="base" hangingPunct="1">
        <a:spcBef>
          <a:spcPct val="0"/>
        </a:spcBef>
        <a:spcAft>
          <a:spcPct val="0"/>
        </a:spcAft>
        <a:defRPr sz="2000" b="1">
          <a:solidFill>
            <a:schemeClr val="tx2"/>
          </a:solidFill>
          <a:latin typeface="Arial" charset="0"/>
        </a:defRPr>
      </a:lvl5pPr>
      <a:lvl6pPr marL="457200" algn="l" rtl="0" eaLnBrk="1" fontAlgn="base" hangingPunct="1">
        <a:spcBef>
          <a:spcPct val="0"/>
        </a:spcBef>
        <a:spcAft>
          <a:spcPct val="0"/>
        </a:spcAft>
        <a:defRPr sz="2000" b="1">
          <a:solidFill>
            <a:schemeClr val="tx2"/>
          </a:solidFill>
          <a:latin typeface="Arial" charset="0"/>
        </a:defRPr>
      </a:lvl6pPr>
      <a:lvl7pPr marL="914400" algn="l" rtl="0" eaLnBrk="1" fontAlgn="base" hangingPunct="1">
        <a:spcBef>
          <a:spcPct val="0"/>
        </a:spcBef>
        <a:spcAft>
          <a:spcPct val="0"/>
        </a:spcAft>
        <a:defRPr sz="2000" b="1">
          <a:solidFill>
            <a:schemeClr val="tx2"/>
          </a:solidFill>
          <a:latin typeface="Arial" charset="0"/>
        </a:defRPr>
      </a:lvl7pPr>
      <a:lvl8pPr marL="1371600" algn="l" rtl="0" eaLnBrk="1" fontAlgn="base" hangingPunct="1">
        <a:spcBef>
          <a:spcPct val="0"/>
        </a:spcBef>
        <a:spcAft>
          <a:spcPct val="0"/>
        </a:spcAft>
        <a:defRPr sz="2000" b="1">
          <a:solidFill>
            <a:schemeClr val="tx2"/>
          </a:solidFill>
          <a:latin typeface="Arial" charset="0"/>
        </a:defRPr>
      </a:lvl8pPr>
      <a:lvl9pPr marL="1828800" algn="l" rtl="0" eaLnBrk="1" fontAlgn="base" hangingPunct="1">
        <a:spcBef>
          <a:spcPct val="0"/>
        </a:spcBef>
        <a:spcAft>
          <a:spcPct val="0"/>
        </a:spcAft>
        <a:defRPr sz="2000" b="1">
          <a:solidFill>
            <a:schemeClr val="tx2"/>
          </a:solidFill>
          <a:latin typeface="Arial" charset="0"/>
        </a:defRPr>
      </a:lvl9pPr>
    </p:titleStyle>
    <p:bodyStyle>
      <a:lvl1pPr marL="234950" indent="-234950" algn="l" rtl="0" eaLnBrk="1" fontAlgn="base" hangingPunct="1">
        <a:lnSpc>
          <a:spcPct val="120000"/>
        </a:lnSpc>
        <a:spcBef>
          <a:spcPts val="20"/>
        </a:spcBef>
        <a:spcAft>
          <a:spcPct val="0"/>
        </a:spcAft>
        <a:buChar char="•"/>
        <a:defRPr sz="1800" b="1">
          <a:solidFill>
            <a:schemeClr val="tx1"/>
          </a:solidFill>
          <a:latin typeface="+mn-lt"/>
          <a:ea typeface="+mn-ea"/>
          <a:cs typeface="+mn-cs"/>
        </a:defRPr>
      </a:lvl1pPr>
      <a:lvl2pPr marL="568325" indent="-219075" algn="l" rtl="0" eaLnBrk="1" fontAlgn="base" hangingPunct="1">
        <a:lnSpc>
          <a:spcPct val="120000"/>
        </a:lnSpc>
        <a:spcBef>
          <a:spcPts val="20"/>
        </a:spcBef>
        <a:spcAft>
          <a:spcPct val="0"/>
        </a:spcAft>
        <a:buChar char="–"/>
        <a:defRPr sz="1600">
          <a:solidFill>
            <a:schemeClr val="tx1"/>
          </a:solidFill>
          <a:latin typeface="+mn-lt"/>
        </a:defRPr>
      </a:lvl2pPr>
      <a:lvl3pPr marL="908050" indent="-215900" algn="l" rtl="0" eaLnBrk="1" fontAlgn="base" hangingPunct="1">
        <a:lnSpc>
          <a:spcPct val="120000"/>
        </a:lnSpc>
        <a:spcBef>
          <a:spcPts val="20"/>
        </a:spcBef>
        <a:spcAft>
          <a:spcPct val="0"/>
        </a:spcAft>
        <a:buChar char="•"/>
        <a:defRPr sz="1400">
          <a:solidFill>
            <a:schemeClr val="tx1"/>
          </a:solidFill>
          <a:latin typeface="+mn-lt"/>
        </a:defRPr>
      </a:lvl3pPr>
      <a:lvl4pPr marL="1257300" indent="-234950" algn="l" rtl="0" eaLnBrk="1" fontAlgn="base" hangingPunct="1">
        <a:lnSpc>
          <a:spcPct val="120000"/>
        </a:lnSpc>
        <a:spcBef>
          <a:spcPts val="20"/>
        </a:spcBef>
        <a:spcAft>
          <a:spcPct val="0"/>
        </a:spcAft>
        <a:buChar char="–"/>
        <a:defRPr sz="1200">
          <a:solidFill>
            <a:schemeClr val="tx1"/>
          </a:solidFill>
          <a:latin typeface="+mn-lt"/>
        </a:defRPr>
      </a:lvl4pPr>
      <a:lvl5pPr marL="1612900" indent="-241300" algn="l" rtl="0" eaLnBrk="1" fontAlgn="base" hangingPunct="1">
        <a:lnSpc>
          <a:spcPct val="120000"/>
        </a:lnSpc>
        <a:spcBef>
          <a:spcPts val="20"/>
        </a:spcBef>
        <a:spcAft>
          <a:spcPct val="0"/>
        </a:spcAft>
        <a:buChar char="•"/>
        <a:defRPr sz="1200">
          <a:solidFill>
            <a:schemeClr val="tx1"/>
          </a:solidFill>
          <a:latin typeface="+mn-lt"/>
        </a:defRPr>
      </a:lvl5pPr>
      <a:lvl6pPr marL="2070100" indent="-241300" algn="l" rtl="0" eaLnBrk="1" fontAlgn="base" hangingPunct="1">
        <a:lnSpc>
          <a:spcPct val="120000"/>
        </a:lnSpc>
        <a:spcBef>
          <a:spcPct val="20000"/>
        </a:spcBef>
        <a:spcAft>
          <a:spcPct val="0"/>
        </a:spcAft>
        <a:buChar char="•"/>
        <a:defRPr sz="1200">
          <a:solidFill>
            <a:schemeClr val="tx1"/>
          </a:solidFill>
          <a:latin typeface="+mn-lt"/>
        </a:defRPr>
      </a:lvl6pPr>
      <a:lvl7pPr marL="2527300" indent="-241300" algn="l" rtl="0" eaLnBrk="1" fontAlgn="base" hangingPunct="1">
        <a:lnSpc>
          <a:spcPct val="120000"/>
        </a:lnSpc>
        <a:spcBef>
          <a:spcPct val="20000"/>
        </a:spcBef>
        <a:spcAft>
          <a:spcPct val="0"/>
        </a:spcAft>
        <a:buChar char="•"/>
        <a:defRPr sz="1200">
          <a:solidFill>
            <a:schemeClr val="tx1"/>
          </a:solidFill>
          <a:latin typeface="+mn-lt"/>
        </a:defRPr>
      </a:lvl7pPr>
      <a:lvl8pPr marL="2984500" indent="-241300" algn="l" rtl="0" eaLnBrk="1" fontAlgn="base" hangingPunct="1">
        <a:lnSpc>
          <a:spcPct val="120000"/>
        </a:lnSpc>
        <a:spcBef>
          <a:spcPct val="20000"/>
        </a:spcBef>
        <a:spcAft>
          <a:spcPct val="0"/>
        </a:spcAft>
        <a:buChar char="•"/>
        <a:defRPr sz="1200">
          <a:solidFill>
            <a:schemeClr val="tx1"/>
          </a:solidFill>
          <a:latin typeface="+mn-lt"/>
        </a:defRPr>
      </a:lvl8pPr>
      <a:lvl9pPr marL="3441700" indent="-241300" algn="l" rtl="0" eaLnBrk="1" fontAlgn="base" hangingPunct="1">
        <a:lnSpc>
          <a:spcPct val="120000"/>
        </a:lnSpc>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go.datapipe.com/whitepaper-kafka-vs-kinesis-download" TargetMode="External"/><Relationship Id="rId2" Type="http://schemas.openxmlformats.org/officeDocument/2006/relationships/hyperlink" Target="http://www.wmrichards.com/amqp.pdf" TargetMode="External"/><Relationship Id="rId1" Type="http://schemas.openxmlformats.org/officeDocument/2006/relationships/slideLayout" Target="../slideLayouts/slideLayout2.xml"/><Relationship Id="rId5" Type="http://schemas.openxmlformats.org/officeDocument/2006/relationships/hyperlink" Target="https://aws.amazon.com/kinesis/streams/faqs/" TargetMode="External"/><Relationship Id="rId4" Type="http://schemas.openxmlformats.org/officeDocument/2006/relationships/hyperlink" Target="http://docs.aws.amazon.com/streams/latest/dev/key-concept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87" name="Rectangle 93">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1" name="Rectangle 3"/>
          <p:cNvSpPr>
            <a:spLocks noGrp="1" noChangeArrowheads="1"/>
          </p:cNvSpPr>
          <p:nvPr>
            <p:ph type="ctrTitle"/>
          </p:nvPr>
        </p:nvSpPr>
        <p:spPr>
          <a:xfrm>
            <a:off x="674237" y="914400"/>
            <a:ext cx="3657600" cy="2887579"/>
          </a:xfrm>
        </p:spPr>
        <p:txBody>
          <a:bodyPr>
            <a:normAutofit/>
          </a:bodyPr>
          <a:lstStyle/>
          <a:p>
            <a:pPr eaLnBrk="1" hangingPunct="1">
              <a:lnSpc>
                <a:spcPct val="90000"/>
              </a:lnSpc>
            </a:pPr>
            <a:br>
              <a:rPr lang="en-US" sz="2300">
                <a:solidFill>
                  <a:srgbClr val="FFFFFF"/>
                </a:solidFill>
              </a:rPr>
            </a:br>
            <a:br>
              <a:rPr lang="en-US" sz="2300">
                <a:solidFill>
                  <a:srgbClr val="FFFFFF"/>
                </a:solidFill>
              </a:rPr>
            </a:br>
            <a:br>
              <a:rPr lang="en-US" sz="2300">
                <a:solidFill>
                  <a:srgbClr val="FFFFFF"/>
                </a:solidFill>
              </a:rPr>
            </a:br>
            <a:r>
              <a:rPr lang="en-US" sz="2300" cap="all">
                <a:solidFill>
                  <a:srgbClr val="FFFFFF"/>
                </a:solidFill>
              </a:rPr>
              <a:t>Evolution of messaging systems and event driven architecture</a:t>
            </a:r>
          </a:p>
        </p:txBody>
      </p:sp>
      <p:sp>
        <p:nvSpPr>
          <p:cNvPr id="15362" name="Rectangle 2"/>
          <p:cNvSpPr>
            <a:spLocks noGrp="1" noChangeArrowheads="1"/>
          </p:cNvSpPr>
          <p:nvPr>
            <p:ph type="subTitle" idx="1"/>
          </p:nvPr>
        </p:nvSpPr>
        <p:spPr>
          <a:xfrm>
            <a:off x="674237" y="4170501"/>
            <a:ext cx="3657600" cy="1525597"/>
          </a:xfrm>
        </p:spPr>
        <p:txBody>
          <a:bodyPr>
            <a:normAutofit/>
          </a:bodyPr>
          <a:lstStyle/>
          <a:p>
            <a:pPr eaLnBrk="1" hangingPunct="1">
              <a:lnSpc>
                <a:spcPct val="110000"/>
              </a:lnSpc>
            </a:pPr>
            <a:endParaRPr lang="en-US" sz="1400">
              <a:solidFill>
                <a:srgbClr val="FFFFFF"/>
              </a:solidFill>
              <a:latin typeface="+mj-lt"/>
            </a:endParaRPr>
          </a:p>
          <a:p>
            <a:pPr eaLnBrk="1" hangingPunct="1">
              <a:lnSpc>
                <a:spcPct val="110000"/>
              </a:lnSpc>
            </a:pPr>
            <a:endParaRPr lang="en-US" sz="1400">
              <a:solidFill>
                <a:srgbClr val="FFFFFF"/>
              </a:solidFill>
              <a:latin typeface="+mj-lt"/>
            </a:endParaRPr>
          </a:p>
          <a:p>
            <a:pPr eaLnBrk="1" hangingPunct="1">
              <a:lnSpc>
                <a:spcPct val="110000"/>
              </a:lnSpc>
            </a:pPr>
            <a:endParaRPr lang="en-US" sz="1400">
              <a:solidFill>
                <a:srgbClr val="FFFFFF"/>
              </a:solidFill>
              <a:latin typeface="+mj-lt"/>
            </a:endParaRPr>
          </a:p>
          <a:p>
            <a:pPr eaLnBrk="1" hangingPunct="1">
              <a:lnSpc>
                <a:spcPct val="110000"/>
              </a:lnSpc>
            </a:pPr>
            <a:endParaRPr lang="en-US" sz="1400">
              <a:solidFill>
                <a:srgbClr val="FFFFFF"/>
              </a:solidFill>
              <a:latin typeface="+mj-lt"/>
            </a:endParaRPr>
          </a:p>
          <a:p>
            <a:pPr eaLnBrk="1" hangingPunct="1">
              <a:lnSpc>
                <a:spcPct val="110000"/>
              </a:lnSpc>
            </a:pPr>
            <a:endParaRPr lang="en-US" sz="1400">
              <a:solidFill>
                <a:srgbClr val="FFFFFF"/>
              </a:solidFill>
              <a:latin typeface="+mj-lt"/>
            </a:endParaRPr>
          </a:p>
          <a:p>
            <a:pPr eaLnBrk="1" hangingPunct="1">
              <a:lnSpc>
                <a:spcPct val="110000"/>
              </a:lnSpc>
            </a:pPr>
            <a:r>
              <a:rPr lang="en-US" sz="1400">
                <a:solidFill>
                  <a:srgbClr val="FFFFFF"/>
                </a:solidFill>
                <a:latin typeface="+mj-lt"/>
              </a:rPr>
              <a:t>Suresh Pandey</a:t>
            </a:r>
          </a:p>
        </p:txBody>
      </p:sp>
      <p:cxnSp>
        <p:nvCxnSpPr>
          <p:cNvPr id="15388" name="Straight Connector 95">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5382" name="Graphic 145">
            <a:extLst>
              <a:ext uri="{FF2B5EF4-FFF2-40B4-BE49-F238E27FC236}">
                <a16:creationId xmlns:a16="http://schemas.microsoft.com/office/drawing/2014/main" id="{ED57BAFD-E508-49FE-B1DC-43122C0D84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90196" y="492573"/>
            <a:ext cx="5880796" cy="58807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Freeform: Shape 137">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651" name="Rectangle 2"/>
          <p:cNvSpPr>
            <a:spLocks noGrp="1" noChangeArrowheads="1"/>
          </p:cNvSpPr>
          <p:nvPr>
            <p:ph type="title"/>
          </p:nvPr>
        </p:nvSpPr>
        <p:spPr>
          <a:xfrm>
            <a:off x="152401" y="803325"/>
            <a:ext cx="5924136" cy="1325563"/>
          </a:xfrm>
        </p:spPr>
        <p:txBody>
          <a:bodyPr vert="horz" lIns="91440" tIns="45720" rIns="91440" bIns="45720" rtlCol="0" anchor="ctr">
            <a:normAutofit/>
          </a:bodyPr>
          <a:lstStyle/>
          <a:p>
            <a:pPr>
              <a:lnSpc>
                <a:spcPct val="90000"/>
              </a:lnSpc>
            </a:pPr>
            <a:r>
              <a:rPr lang="en-US" sz="4400" kern="1200" dirty="0">
                <a:solidFill>
                  <a:schemeClr val="tx1"/>
                </a:solidFill>
                <a:latin typeface="+mj-lt"/>
                <a:ea typeface="+mj-ea"/>
                <a:cs typeface="+mj-cs"/>
              </a:rPr>
              <a:t>RabbitMQ</a:t>
            </a:r>
          </a:p>
        </p:txBody>
      </p:sp>
      <p:sp>
        <p:nvSpPr>
          <p:cNvPr id="3" name="TextBox 2"/>
          <p:cNvSpPr txBox="1"/>
          <p:nvPr/>
        </p:nvSpPr>
        <p:spPr>
          <a:xfrm>
            <a:off x="152401" y="2279018"/>
            <a:ext cx="6492228" cy="3375920"/>
          </a:xfrm>
          <a:prstGeom prst="rect">
            <a:avLst/>
          </a:prstGeom>
        </p:spPr>
        <p:txBody>
          <a:bodyPr vert="horz" lIns="91440" tIns="45720" rIns="91440" bIns="45720" rtlCol="0" anchor="t">
            <a:normAutofit/>
          </a:bodyPr>
          <a:lstStyle/>
          <a:p>
            <a:pPr algn="just"/>
            <a:r>
              <a:rPr lang="en-US" sz="1800" b="0" dirty="0"/>
              <a:t>▸ Widely deployed open source message broker based   on   </a:t>
            </a:r>
          </a:p>
          <a:p>
            <a:pPr algn="just"/>
            <a:r>
              <a:rPr lang="en-US" sz="1800" b="0" dirty="0"/>
              <a:t>     AMQP</a:t>
            </a:r>
          </a:p>
          <a:p>
            <a:pPr algn="just"/>
            <a:endParaRPr lang="en-US" sz="1800" b="0" dirty="0"/>
          </a:p>
          <a:p>
            <a:pPr algn="just"/>
            <a:r>
              <a:rPr lang="en-US" sz="1800" b="0" dirty="0"/>
              <a:t>▸ Distributed broker, provide cluster for load balancing.</a:t>
            </a:r>
          </a:p>
          <a:p>
            <a:pPr algn="just"/>
            <a:endParaRPr lang="en-US" sz="1800" b="0" dirty="0"/>
          </a:p>
          <a:p>
            <a:pPr algn="just"/>
            <a:r>
              <a:rPr lang="en-US" sz="1800" b="0" dirty="0"/>
              <a:t>▸ High Availability(HA) mode by mirroring queues.</a:t>
            </a:r>
          </a:p>
          <a:p>
            <a:pPr algn="just"/>
            <a:endParaRPr lang="en-US" sz="1800" b="0" dirty="0"/>
          </a:p>
          <a:p>
            <a:pPr algn="just"/>
            <a:r>
              <a:rPr lang="en-US" sz="1800" b="0" dirty="0"/>
              <a:t>▸ Supports fully transactional communication between clients</a:t>
            </a:r>
          </a:p>
          <a:p>
            <a:pPr algn="just"/>
            <a:r>
              <a:rPr lang="en-US" sz="1800" b="0" dirty="0"/>
              <a:t>     and brokers using acknowledgements.</a:t>
            </a:r>
          </a:p>
          <a:p>
            <a:pPr algn="just"/>
            <a:endParaRPr lang="en-US" sz="1800" b="0" dirty="0"/>
          </a:p>
          <a:p>
            <a:pPr algn="just"/>
            <a:r>
              <a:rPr lang="en-US" sz="1800" b="0" dirty="0"/>
              <a:t>▸ Great support in Spring framework.</a:t>
            </a:r>
          </a:p>
          <a:p>
            <a:pPr algn="just"/>
            <a:endParaRPr lang="en-US" sz="1800" b="0" dirty="0"/>
          </a:p>
          <a:p>
            <a:pPr algn="just"/>
            <a:endParaRPr lang="en-US" sz="1800" b="0" dirty="0">
              <a:latin typeface="+mn-lt"/>
            </a:endParaRPr>
          </a:p>
        </p:txBody>
      </p:sp>
      <p:sp>
        <p:nvSpPr>
          <p:cNvPr id="23" name="Rectangle: Rounded Corners 22"/>
          <p:cNvSpPr/>
          <p:nvPr/>
        </p:nvSpPr>
        <p:spPr bwMode="auto">
          <a:xfrm>
            <a:off x="8716697" y="929640"/>
            <a:ext cx="1828800" cy="82296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AMQP Producer</a:t>
            </a:r>
          </a:p>
        </p:txBody>
      </p:sp>
      <p:sp>
        <p:nvSpPr>
          <p:cNvPr id="27" name="Rectangle: Rounded Corners 26"/>
          <p:cNvSpPr/>
          <p:nvPr/>
        </p:nvSpPr>
        <p:spPr bwMode="auto">
          <a:xfrm>
            <a:off x="8716697" y="3886200"/>
            <a:ext cx="1828800" cy="822960"/>
          </a:xfrm>
          <a:prstGeom prst="roundRect">
            <a:avLst/>
          </a:prstGeom>
          <a:solidFill>
            <a:schemeClr val="tx2">
              <a:lumMod val="60000"/>
              <a:lumOff val="4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400" b="1" i="0" u="none" strike="noStrike" cap="none" normalizeH="0" baseline="0" dirty="0">
                <a:ln>
                  <a:noFill/>
                </a:ln>
                <a:solidFill>
                  <a:schemeClr val="bg2">
                    <a:lumMod val="75000"/>
                    <a:lumOff val="25000"/>
                  </a:schemeClr>
                </a:solidFill>
                <a:effectLst/>
                <a:latin typeface="Arial" charset="0"/>
              </a:rPr>
              <a:t>AMQP Consumer</a:t>
            </a:r>
          </a:p>
        </p:txBody>
      </p:sp>
      <p:grpSp>
        <p:nvGrpSpPr>
          <p:cNvPr id="41" name="Group 40"/>
          <p:cNvGrpSpPr/>
          <p:nvPr/>
        </p:nvGrpSpPr>
        <p:grpSpPr>
          <a:xfrm>
            <a:off x="7467600" y="2324099"/>
            <a:ext cx="4343400" cy="990600"/>
            <a:chOff x="7315200" y="1752600"/>
            <a:chExt cx="4343400" cy="990600"/>
          </a:xfrm>
        </p:grpSpPr>
        <p:sp>
          <p:nvSpPr>
            <p:cNvPr id="24" name="Flowchart: Alternate Process 23"/>
            <p:cNvSpPr/>
            <p:nvPr/>
          </p:nvSpPr>
          <p:spPr bwMode="auto">
            <a:xfrm>
              <a:off x="7315200" y="1752600"/>
              <a:ext cx="4343400" cy="990600"/>
            </a:xfrm>
            <a:prstGeom prst="flowChartAlternateProcess">
              <a:avLst/>
            </a:prstGeom>
            <a:solidFill>
              <a:srgbClr val="667AA6"/>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grpSp>
          <p:nvGrpSpPr>
            <p:cNvPr id="35" name="Group 34"/>
            <p:cNvGrpSpPr/>
            <p:nvPr/>
          </p:nvGrpSpPr>
          <p:grpSpPr>
            <a:xfrm>
              <a:off x="7420713" y="1988820"/>
              <a:ext cx="4132375" cy="518161"/>
              <a:chOff x="7412004" y="1995310"/>
              <a:chExt cx="4132375" cy="518161"/>
            </a:xfrm>
          </p:grpSpPr>
          <p:sp>
            <p:nvSpPr>
              <p:cNvPr id="25" name="Flowchart: Alternate Process 24"/>
              <p:cNvSpPr/>
              <p:nvPr/>
            </p:nvSpPr>
            <p:spPr bwMode="auto">
              <a:xfrm>
                <a:off x="7412004" y="1995310"/>
                <a:ext cx="1097280" cy="518161"/>
              </a:xfrm>
              <a:prstGeom prst="flowChartAlternateProcess">
                <a:avLst/>
              </a:prstGeom>
              <a:gradFill>
                <a:gsLst>
                  <a:gs pos="0">
                    <a:srgbClr val="114590"/>
                  </a:gs>
                  <a:gs pos="80000">
                    <a:srgbClr val="1553A9"/>
                  </a:gs>
                  <a:gs pos="100000">
                    <a:srgbClr val="1659B7"/>
                  </a:gs>
                </a:gsLst>
              </a:gra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N1</a:t>
                </a:r>
              </a:p>
            </p:txBody>
          </p:sp>
          <p:sp>
            <p:nvSpPr>
              <p:cNvPr id="39" name="Flowchart: Alternate Process 38"/>
              <p:cNvSpPr/>
              <p:nvPr/>
            </p:nvSpPr>
            <p:spPr bwMode="auto">
              <a:xfrm>
                <a:off x="8929551" y="1995310"/>
                <a:ext cx="1097280" cy="518161"/>
              </a:xfrm>
              <a:prstGeom prst="flowChartAlternateProcess">
                <a:avLst/>
              </a:prstGeom>
              <a:gradFill>
                <a:gsLst>
                  <a:gs pos="0">
                    <a:srgbClr val="114590"/>
                  </a:gs>
                  <a:gs pos="80000">
                    <a:srgbClr val="1553A9"/>
                  </a:gs>
                  <a:gs pos="100000">
                    <a:srgbClr val="1659B7"/>
                  </a:gs>
                </a:gsLst>
              </a:gra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N2</a:t>
                </a:r>
              </a:p>
            </p:txBody>
          </p:sp>
          <p:sp>
            <p:nvSpPr>
              <p:cNvPr id="40" name="Flowchart: Alternate Process 39"/>
              <p:cNvSpPr/>
              <p:nvPr/>
            </p:nvSpPr>
            <p:spPr bwMode="auto">
              <a:xfrm>
                <a:off x="10447099" y="1995310"/>
                <a:ext cx="1097280" cy="518161"/>
              </a:xfrm>
              <a:prstGeom prst="flowChartAlternateProcess">
                <a:avLst/>
              </a:prstGeom>
              <a:gradFill>
                <a:gsLst>
                  <a:gs pos="0">
                    <a:srgbClr val="114590"/>
                  </a:gs>
                  <a:gs pos="80000">
                    <a:srgbClr val="1553A9"/>
                  </a:gs>
                  <a:gs pos="100000">
                    <a:srgbClr val="1659B7"/>
                  </a:gs>
                </a:gsLst>
              </a:gra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N3</a:t>
                </a:r>
              </a:p>
            </p:txBody>
          </p:sp>
        </p:grpSp>
      </p:grpSp>
      <p:sp>
        <p:nvSpPr>
          <p:cNvPr id="42" name="Arrow: Down 41"/>
          <p:cNvSpPr/>
          <p:nvPr/>
        </p:nvSpPr>
        <p:spPr bwMode="auto">
          <a:xfrm>
            <a:off x="9410700" y="3337560"/>
            <a:ext cx="457200" cy="548640"/>
          </a:xfrm>
          <a:prstGeom prst="downArrow">
            <a:avLst/>
          </a:prstGeom>
          <a:gradFill flip="none" rotWithShape="1">
            <a:gsLst>
              <a:gs pos="0">
                <a:srgbClr val="BEBEBE"/>
              </a:gs>
              <a:gs pos="80000">
                <a:srgbClr val="6F83B0"/>
              </a:gs>
              <a:gs pos="100000">
                <a:srgbClr val="6F83B0"/>
              </a:gs>
            </a:gsLst>
            <a:path path="circle">
              <a:fillToRect l="100000" t="100000"/>
            </a:path>
            <a:tileRect r="-100000" b="-100000"/>
          </a:gra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
        <p:nvSpPr>
          <p:cNvPr id="46" name="Arrow: Down 45"/>
          <p:cNvSpPr/>
          <p:nvPr/>
        </p:nvSpPr>
        <p:spPr bwMode="auto">
          <a:xfrm>
            <a:off x="9410700" y="1752600"/>
            <a:ext cx="457200" cy="548640"/>
          </a:xfrm>
          <a:prstGeom prst="downArrow">
            <a:avLst/>
          </a:prstGeom>
          <a:gradFill>
            <a:gsLst>
              <a:gs pos="0">
                <a:srgbClr val="6F83B0"/>
              </a:gs>
              <a:gs pos="80000">
                <a:srgbClr val="053A79"/>
              </a:gs>
              <a:gs pos="100000">
                <a:srgbClr val="053A79"/>
              </a:gs>
            </a:gsLst>
            <a:path path="circle">
              <a:fillToRect l="100000" t="100000"/>
            </a:path>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1000"/>
                                        <p:tgtEl>
                                          <p:spTgt spid="3">
                                            <p:txEl>
                                              <p:pRg st="7" end="7"/>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r>
              <a:rPr lang="en-US" sz="2400" dirty="0">
                <a:solidFill>
                  <a:schemeClr val="tx1"/>
                </a:solidFill>
              </a:rPr>
              <a:t>RabbitMQ Architecture</a:t>
            </a:r>
          </a:p>
        </p:txBody>
      </p:sp>
      <p:graphicFrame>
        <p:nvGraphicFramePr>
          <p:cNvPr id="7" name="TextBox 4">
            <a:extLst>
              <a:ext uri="{FF2B5EF4-FFF2-40B4-BE49-F238E27FC236}">
                <a16:creationId xmlns:a16="http://schemas.microsoft.com/office/drawing/2014/main" id="{63E54B75-18BC-4A9C-AFA9-C79F0C11A7C9}"/>
              </a:ext>
            </a:extLst>
          </p:cNvPr>
          <p:cNvGraphicFramePr/>
          <p:nvPr>
            <p:extLst>
              <p:ext uri="{D42A27DB-BD31-4B8C-83A1-F6EECF244321}">
                <p14:modId xmlns:p14="http://schemas.microsoft.com/office/powerpoint/2010/main" val="1387501549"/>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643560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2">
            <a:extLst/>
          </p:cNvPr>
          <p:cNvSpPr/>
          <p:nvPr/>
        </p:nvSpPr>
        <p:spPr bwMode="auto">
          <a:xfrm>
            <a:off x="3933890" y="2299073"/>
            <a:ext cx="1188720" cy="2259855"/>
          </a:xfrm>
          <a:prstGeom prst="roundRect">
            <a:avLst/>
          </a:prstGeom>
          <a:ln>
            <a:headEnd type="none" w="med" len="med"/>
            <a:tailEnd type="none" w="med" len="med"/>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Producer</a:t>
            </a:r>
          </a:p>
        </p:txBody>
      </p:sp>
      <p:sp>
        <p:nvSpPr>
          <p:cNvPr id="9" name="Rectangle 8">
            <a:extLst/>
          </p:cNvPr>
          <p:cNvSpPr/>
          <p:nvPr/>
        </p:nvSpPr>
        <p:spPr bwMode="auto">
          <a:xfrm>
            <a:off x="5677879" y="1491982"/>
            <a:ext cx="578494" cy="3874037"/>
          </a:xfrm>
          <a:prstGeom prst="rect">
            <a:avLst/>
          </a:prstGeom>
          <a:ln>
            <a:headEnd type="none" w="med" len="med"/>
            <a:tailEnd type="none" w="med" len="med"/>
          </a:ln>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LB</a:t>
            </a:r>
          </a:p>
        </p:txBody>
      </p:sp>
      <p:grpSp>
        <p:nvGrpSpPr>
          <p:cNvPr id="4" name="Group 3"/>
          <p:cNvGrpSpPr/>
          <p:nvPr/>
        </p:nvGrpSpPr>
        <p:grpSpPr>
          <a:xfrm>
            <a:off x="8111106" y="1111292"/>
            <a:ext cx="2082577" cy="1291346"/>
            <a:chOff x="7386227" y="1752600"/>
            <a:chExt cx="2082577" cy="914400"/>
          </a:xfrm>
        </p:grpSpPr>
        <p:sp>
          <p:nvSpPr>
            <p:cNvPr id="20" name="Terminator 36">
              <a:extLst/>
            </p:cNvPr>
            <p:cNvSpPr/>
            <p:nvPr/>
          </p:nvSpPr>
          <p:spPr bwMode="auto">
            <a:xfrm>
              <a:off x="7386227" y="1752600"/>
              <a:ext cx="2082577" cy="251469"/>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Q1 Master</a:t>
              </a:r>
            </a:p>
          </p:txBody>
        </p:sp>
        <p:sp>
          <p:nvSpPr>
            <p:cNvPr id="27" name="Terminator 45">
              <a:extLst/>
            </p:cNvPr>
            <p:cNvSpPr/>
            <p:nvPr/>
          </p:nvSpPr>
          <p:spPr bwMode="auto">
            <a:xfrm>
              <a:off x="7386227" y="2084066"/>
              <a:ext cx="2082577" cy="251469"/>
            </a:xfrm>
            <a:prstGeom prst="flowChartTerminator">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path path="circle">
                <a:fillToRect l="100000" b="100000"/>
              </a:path>
              <a:tileRect t="-100000" r="-100000"/>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Q2 Mirrored</a:t>
              </a:r>
            </a:p>
          </p:txBody>
        </p:sp>
        <p:sp>
          <p:nvSpPr>
            <p:cNvPr id="28" name="Terminator 46">
              <a:extLst/>
            </p:cNvPr>
            <p:cNvSpPr/>
            <p:nvPr/>
          </p:nvSpPr>
          <p:spPr bwMode="auto">
            <a:xfrm>
              <a:off x="7386227" y="2415531"/>
              <a:ext cx="2082577" cy="251469"/>
            </a:xfrm>
            <a:prstGeom prst="flowChartTerminator">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path path="circle">
                <a:fillToRect l="100000" b="100000"/>
              </a:path>
              <a:tileRect t="-100000" r="-100000"/>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Q3 Mirrored</a:t>
              </a:r>
            </a:p>
          </p:txBody>
        </p:sp>
      </p:grpSp>
      <p:grpSp>
        <p:nvGrpSpPr>
          <p:cNvPr id="73" name="Group 72"/>
          <p:cNvGrpSpPr/>
          <p:nvPr/>
        </p:nvGrpSpPr>
        <p:grpSpPr>
          <a:xfrm>
            <a:off x="8111106" y="2813214"/>
            <a:ext cx="2082577" cy="1231571"/>
            <a:chOff x="7386227" y="3086461"/>
            <a:chExt cx="2082577" cy="872074"/>
          </a:xfrm>
        </p:grpSpPr>
        <p:sp>
          <p:nvSpPr>
            <p:cNvPr id="25" name="Terminator 43">
              <a:extLst/>
            </p:cNvPr>
            <p:cNvSpPr/>
            <p:nvPr/>
          </p:nvSpPr>
          <p:spPr bwMode="auto">
            <a:xfrm>
              <a:off x="7386227" y="3086461"/>
              <a:ext cx="2082577" cy="251469"/>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Q2 Master</a:t>
              </a:r>
            </a:p>
          </p:txBody>
        </p:sp>
        <p:sp>
          <p:nvSpPr>
            <p:cNvPr id="26" name="Terminator 44">
              <a:extLst/>
            </p:cNvPr>
            <p:cNvSpPr/>
            <p:nvPr/>
          </p:nvSpPr>
          <p:spPr bwMode="auto">
            <a:xfrm>
              <a:off x="7386227" y="3707066"/>
              <a:ext cx="2082577" cy="251469"/>
            </a:xfrm>
            <a:prstGeom prst="flowChartTerminator">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2700000" scaled="1"/>
              <a:tileRect/>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Q3 Mirrored</a:t>
              </a:r>
            </a:p>
          </p:txBody>
        </p:sp>
        <p:sp>
          <p:nvSpPr>
            <p:cNvPr id="29" name="Terminator 47">
              <a:extLst/>
            </p:cNvPr>
            <p:cNvSpPr/>
            <p:nvPr/>
          </p:nvSpPr>
          <p:spPr bwMode="auto">
            <a:xfrm>
              <a:off x="7386227" y="3396763"/>
              <a:ext cx="2082577" cy="251469"/>
            </a:xfrm>
            <a:prstGeom prst="flowChartTerminator">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2700000" scaled="1"/>
              <a:tileRect/>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Q1 Mirrored</a:t>
              </a:r>
            </a:p>
          </p:txBody>
        </p:sp>
      </p:grpSp>
      <p:grpSp>
        <p:nvGrpSpPr>
          <p:cNvPr id="72" name="Group 71"/>
          <p:cNvGrpSpPr/>
          <p:nvPr/>
        </p:nvGrpSpPr>
        <p:grpSpPr>
          <a:xfrm>
            <a:off x="8111106" y="4552856"/>
            <a:ext cx="2089910" cy="1232735"/>
            <a:chOff x="7386227" y="4277633"/>
            <a:chExt cx="2089910" cy="872898"/>
          </a:xfrm>
        </p:grpSpPr>
        <p:sp>
          <p:nvSpPr>
            <p:cNvPr id="30" name="Terminator 48">
              <a:extLst/>
            </p:cNvPr>
            <p:cNvSpPr/>
            <p:nvPr/>
          </p:nvSpPr>
          <p:spPr bwMode="auto">
            <a:xfrm>
              <a:off x="7393560" y="4277633"/>
              <a:ext cx="2082577" cy="251469"/>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Q3 Master</a:t>
              </a:r>
            </a:p>
          </p:txBody>
        </p:sp>
        <p:sp>
          <p:nvSpPr>
            <p:cNvPr id="31" name="Terminator 49">
              <a:extLst/>
            </p:cNvPr>
            <p:cNvSpPr/>
            <p:nvPr/>
          </p:nvSpPr>
          <p:spPr bwMode="auto">
            <a:xfrm>
              <a:off x="7386227" y="4591890"/>
              <a:ext cx="2082577" cy="251469"/>
            </a:xfrm>
            <a:prstGeom prst="flowChartTerminator">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2700000" scaled="1"/>
              <a:tileRect/>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Q1 Mirrored</a:t>
              </a:r>
            </a:p>
          </p:txBody>
        </p:sp>
        <p:sp>
          <p:nvSpPr>
            <p:cNvPr id="32" name="Terminator 50">
              <a:extLst/>
            </p:cNvPr>
            <p:cNvSpPr/>
            <p:nvPr/>
          </p:nvSpPr>
          <p:spPr bwMode="auto">
            <a:xfrm>
              <a:off x="7386227" y="4899062"/>
              <a:ext cx="2082577" cy="251469"/>
            </a:xfrm>
            <a:prstGeom prst="flowChartTerminator">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2700000" scaled="1"/>
              <a:tileRect/>
            </a:gra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Q2 Mirrored</a:t>
              </a:r>
            </a:p>
          </p:txBody>
        </p:sp>
      </p:grpSp>
      <p:grpSp>
        <p:nvGrpSpPr>
          <p:cNvPr id="47" name="Group 46">
            <a:extLst/>
          </p:cNvPr>
          <p:cNvGrpSpPr/>
          <p:nvPr/>
        </p:nvGrpSpPr>
        <p:grpSpPr>
          <a:xfrm>
            <a:off x="5636515" y="4397509"/>
            <a:ext cx="4749287" cy="1543431"/>
            <a:chOff x="2549525" y="760413"/>
            <a:chExt cx="1689100" cy="1733550"/>
          </a:xfrm>
        </p:grpSpPr>
        <p:sp>
          <p:nvSpPr>
            <p:cNvPr id="48" name="Rounded Rectangle 66">
              <a:extLst/>
            </p:cNvPr>
            <p:cNvSpPr/>
            <p:nvPr/>
          </p:nvSpPr>
          <p:spPr>
            <a:xfrm>
              <a:off x="2549525" y="760413"/>
              <a:ext cx="1689100" cy="1733550"/>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49" name="TextBox 32">
              <a:extLst/>
            </p:cNvPr>
            <p:cNvSpPr txBox="1">
              <a:spLocks noChangeArrowheads="1"/>
            </p:cNvSpPr>
            <p:nvPr/>
          </p:nvSpPr>
          <p:spPr bwMode="auto">
            <a:xfrm>
              <a:off x="2553511" y="2114931"/>
              <a:ext cx="1557338" cy="371825"/>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3</a:t>
              </a:r>
            </a:p>
          </p:txBody>
        </p:sp>
      </p:grpSp>
      <p:sp>
        <p:nvSpPr>
          <p:cNvPr id="50" name="Rounded Rectangle 68">
            <a:extLst/>
          </p:cNvPr>
          <p:cNvSpPr/>
          <p:nvPr/>
        </p:nvSpPr>
        <p:spPr>
          <a:xfrm>
            <a:off x="5257800" y="685800"/>
            <a:ext cx="5486400" cy="5486400"/>
          </a:xfrm>
          <a:prstGeom prst="roundRect">
            <a:avLst>
              <a:gd name="adj" fmla="val 9818"/>
            </a:avLst>
          </a:prstGeom>
          <a:noFill/>
          <a:ln w="635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Arial"/>
              <a:cs typeface="Arial"/>
            </a:endParaRPr>
          </a:p>
        </p:txBody>
      </p:sp>
      <p:cxnSp>
        <p:nvCxnSpPr>
          <p:cNvPr id="51" name="Straight Connector 50">
            <a:extLst/>
          </p:cNvPr>
          <p:cNvCxnSpPr>
            <a:cxnSpLocks/>
            <a:stCxn id="7" idx="3"/>
            <a:endCxn id="9" idx="1"/>
          </p:cNvCxnSpPr>
          <p:nvPr/>
        </p:nvCxnSpPr>
        <p:spPr bwMode="auto">
          <a:xfrm>
            <a:off x="5122610" y="3429001"/>
            <a:ext cx="555269" cy="0"/>
          </a:xfrm>
          <a:prstGeom prst="line">
            <a:avLst/>
          </a:prstGeom>
          <a:noFill/>
          <a:ln w="19050" cap="flat" cmpd="sng" algn="ctr">
            <a:solidFill>
              <a:schemeClr val="tx1"/>
            </a:solidFill>
            <a:prstDash val="solid"/>
            <a:round/>
            <a:headEnd type="none" w="med" len="med"/>
            <a:tailEnd type="none" w="med" len="med"/>
          </a:ln>
          <a:effectLst/>
        </p:spPr>
      </p:cxnSp>
      <p:cxnSp>
        <p:nvCxnSpPr>
          <p:cNvPr id="52" name="Straight Connector 51">
            <a:extLst/>
          </p:cNvPr>
          <p:cNvCxnSpPr>
            <a:stCxn id="9" idx="3"/>
            <a:endCxn id="74" idx="2"/>
          </p:cNvCxnSpPr>
          <p:nvPr/>
        </p:nvCxnSpPr>
        <p:spPr bwMode="auto">
          <a:xfrm flipV="1">
            <a:off x="6256373" y="1756964"/>
            <a:ext cx="268317" cy="1672036"/>
          </a:xfrm>
          <a:prstGeom prst="line">
            <a:avLst/>
          </a:prstGeom>
          <a:noFill/>
          <a:ln w="19050" cap="flat" cmpd="sng" algn="ctr">
            <a:solidFill>
              <a:schemeClr val="tx1"/>
            </a:solidFill>
            <a:prstDash val="solid"/>
            <a:round/>
            <a:headEnd type="none" w="med" len="med"/>
            <a:tailEnd type="none" w="med" len="med"/>
          </a:ln>
          <a:effectLst/>
        </p:spPr>
      </p:cxnSp>
      <p:cxnSp>
        <p:nvCxnSpPr>
          <p:cNvPr id="53" name="Straight Connector 52">
            <a:extLst/>
          </p:cNvPr>
          <p:cNvCxnSpPr>
            <a:cxnSpLocks/>
            <a:stCxn id="9" idx="3"/>
            <a:endCxn id="14" idx="2"/>
          </p:cNvCxnSpPr>
          <p:nvPr/>
        </p:nvCxnSpPr>
        <p:spPr bwMode="auto">
          <a:xfrm>
            <a:off x="6256373" y="3429000"/>
            <a:ext cx="268317" cy="0"/>
          </a:xfrm>
          <a:prstGeom prst="line">
            <a:avLst/>
          </a:prstGeom>
          <a:noFill/>
          <a:ln w="9525" cap="flat" cmpd="sng" algn="ctr">
            <a:solidFill>
              <a:schemeClr val="tx1"/>
            </a:solidFill>
            <a:prstDash val="solid"/>
            <a:round/>
            <a:headEnd type="none" w="med" len="med"/>
            <a:tailEnd type="none" w="med" len="med"/>
          </a:ln>
          <a:effectLst/>
        </p:spPr>
      </p:cxnSp>
      <p:cxnSp>
        <p:nvCxnSpPr>
          <p:cNvPr id="54" name="Straight Connector 53">
            <a:extLst/>
          </p:cNvPr>
          <p:cNvCxnSpPr>
            <a:cxnSpLocks/>
            <a:stCxn id="9" idx="3"/>
            <a:endCxn id="69" idx="2"/>
          </p:cNvCxnSpPr>
          <p:nvPr/>
        </p:nvCxnSpPr>
        <p:spPr bwMode="auto">
          <a:xfrm>
            <a:off x="6256373" y="3429000"/>
            <a:ext cx="268317" cy="1740224"/>
          </a:xfrm>
          <a:prstGeom prst="line">
            <a:avLst/>
          </a:prstGeom>
          <a:noFill/>
          <a:ln w="19050" cap="flat" cmpd="sng" algn="ctr">
            <a:solidFill>
              <a:schemeClr val="tx1"/>
            </a:solidFill>
            <a:prstDash val="solid"/>
            <a:round/>
            <a:headEnd type="none" w="med" len="med"/>
            <a:tailEnd type="none" w="med" len="med"/>
          </a:ln>
          <a:effectLst/>
        </p:spPr>
      </p:cxnSp>
      <p:sp>
        <p:nvSpPr>
          <p:cNvPr id="58" name="Rounded Rectangle 111">
            <a:extLst/>
          </p:cNvPr>
          <p:cNvSpPr/>
          <p:nvPr/>
        </p:nvSpPr>
        <p:spPr bwMode="auto">
          <a:xfrm>
            <a:off x="10943249" y="2324576"/>
            <a:ext cx="1188720" cy="2252716"/>
          </a:xfrm>
          <a:prstGeom prst="roundRect">
            <a:avLst/>
          </a:prstGeom>
          <a:gradFill>
            <a:gsLst>
              <a:gs pos="0">
                <a:schemeClr val="accent1">
                  <a:tint val="50000"/>
                  <a:satMod val="300000"/>
                </a:schemeClr>
              </a:gs>
              <a:gs pos="35000">
                <a:srgbClr val="1659B7"/>
              </a:gs>
              <a:gs pos="100000">
                <a:srgbClr val="1659B7"/>
              </a:gs>
            </a:gsLst>
          </a:gradFill>
          <a:ln>
            <a:headEnd type="none" w="med" len="med"/>
            <a:tailEnd type="none" w="med" len="med"/>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400" dirty="0"/>
              <a:t>Consumer</a:t>
            </a:r>
            <a:endParaRPr lang="en-US" sz="1000" dirty="0"/>
          </a:p>
        </p:txBody>
      </p:sp>
      <p:cxnSp>
        <p:nvCxnSpPr>
          <p:cNvPr id="62" name="Curved Connector 130">
            <a:extLst/>
          </p:cNvPr>
          <p:cNvCxnSpPr>
            <a:stCxn id="20" idx="3"/>
            <a:endCxn id="29" idx="3"/>
          </p:cNvCxnSpPr>
          <p:nvPr/>
        </p:nvCxnSpPr>
        <p:spPr bwMode="auto">
          <a:xfrm>
            <a:off x="10193683" y="1288859"/>
            <a:ext cx="12700" cy="2140141"/>
          </a:xfrm>
          <a:prstGeom prst="curvedConnector3">
            <a:avLst>
              <a:gd name="adj1" fmla="val 1800000"/>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3" name="Curved Connector 132">
            <a:extLst/>
          </p:cNvPr>
          <p:cNvCxnSpPr>
            <a:cxnSpLocks/>
            <a:stCxn id="29" idx="3"/>
            <a:endCxn id="31" idx="3"/>
          </p:cNvCxnSpPr>
          <p:nvPr/>
        </p:nvCxnSpPr>
        <p:spPr bwMode="auto">
          <a:xfrm>
            <a:off x="10193683" y="3429000"/>
            <a:ext cx="12700" cy="1745227"/>
          </a:xfrm>
          <a:prstGeom prst="curvedConnector3">
            <a:avLst>
              <a:gd name="adj1" fmla="val 1800000"/>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64" name="Curved Connector 136">
            <a:extLst/>
          </p:cNvPr>
          <p:cNvCxnSpPr>
            <a:cxnSpLocks/>
            <a:stCxn id="27" idx="3"/>
            <a:endCxn id="25" idx="3"/>
          </p:cNvCxnSpPr>
          <p:nvPr/>
        </p:nvCxnSpPr>
        <p:spPr bwMode="auto">
          <a:xfrm>
            <a:off x="10193683" y="1756966"/>
            <a:ext cx="12700" cy="1233816"/>
          </a:xfrm>
          <a:prstGeom prst="curvedConnector3">
            <a:avLst>
              <a:gd name="adj1" fmla="val 1800000"/>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65" name="Curved Connector 140">
            <a:extLst/>
          </p:cNvPr>
          <p:cNvCxnSpPr>
            <a:cxnSpLocks/>
            <a:stCxn id="25" idx="3"/>
            <a:endCxn id="32" idx="3"/>
          </p:cNvCxnSpPr>
          <p:nvPr/>
        </p:nvCxnSpPr>
        <p:spPr bwMode="auto">
          <a:xfrm>
            <a:off x="10193683" y="2990781"/>
            <a:ext cx="12700" cy="2617244"/>
          </a:xfrm>
          <a:prstGeom prst="curvedConnector3">
            <a:avLst>
              <a:gd name="adj1" fmla="val 1800000"/>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66" name="Curved Connector 146">
            <a:extLst/>
          </p:cNvPr>
          <p:cNvCxnSpPr>
            <a:cxnSpLocks/>
            <a:stCxn id="26" idx="3"/>
            <a:endCxn id="30" idx="3"/>
          </p:cNvCxnSpPr>
          <p:nvPr/>
        </p:nvCxnSpPr>
        <p:spPr bwMode="auto">
          <a:xfrm>
            <a:off x="10193683" y="3867220"/>
            <a:ext cx="7333" cy="863203"/>
          </a:xfrm>
          <a:prstGeom prst="curvedConnector3">
            <a:avLst>
              <a:gd name="adj1" fmla="val 3217414"/>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67" name="Curved Connector 150">
            <a:extLst/>
          </p:cNvPr>
          <p:cNvCxnSpPr>
            <a:cxnSpLocks/>
            <a:stCxn id="28" idx="3"/>
            <a:endCxn id="26" idx="3"/>
          </p:cNvCxnSpPr>
          <p:nvPr/>
        </p:nvCxnSpPr>
        <p:spPr bwMode="auto">
          <a:xfrm>
            <a:off x="10193683" y="2225072"/>
            <a:ext cx="12700" cy="1642148"/>
          </a:xfrm>
          <a:prstGeom prst="curvedConnector3">
            <a:avLst>
              <a:gd name="adj1" fmla="val 1800000"/>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69" name="Can 28">
            <a:extLst/>
          </p:cNvPr>
          <p:cNvSpPr/>
          <p:nvPr/>
        </p:nvSpPr>
        <p:spPr bwMode="auto">
          <a:xfrm>
            <a:off x="6524690" y="4910955"/>
            <a:ext cx="1188720" cy="516538"/>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70" name="Quad Arrow 29">
            <a:extLst/>
          </p:cNvPr>
          <p:cNvSpPr/>
          <p:nvPr/>
        </p:nvSpPr>
        <p:spPr bwMode="auto">
          <a:xfrm>
            <a:off x="6661850" y="4910955"/>
            <a:ext cx="914400" cy="516538"/>
          </a:xfrm>
          <a:prstGeom prst="quadArrow">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74" name="Can 28">
            <a:extLst/>
          </p:cNvPr>
          <p:cNvSpPr/>
          <p:nvPr/>
        </p:nvSpPr>
        <p:spPr bwMode="auto">
          <a:xfrm>
            <a:off x="6524690" y="1498695"/>
            <a:ext cx="1188720" cy="516538"/>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75" name="Quad Arrow 29">
            <a:extLst/>
          </p:cNvPr>
          <p:cNvSpPr/>
          <p:nvPr/>
        </p:nvSpPr>
        <p:spPr bwMode="auto">
          <a:xfrm>
            <a:off x="6661850" y="1498695"/>
            <a:ext cx="914400" cy="516538"/>
          </a:xfrm>
          <a:prstGeom prst="quadArrow">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grpSp>
        <p:nvGrpSpPr>
          <p:cNvPr id="76" name="Group 75">
            <a:extLst/>
          </p:cNvPr>
          <p:cNvGrpSpPr/>
          <p:nvPr/>
        </p:nvGrpSpPr>
        <p:grpSpPr>
          <a:xfrm>
            <a:off x="5636515" y="2657285"/>
            <a:ext cx="4749287" cy="1543431"/>
            <a:chOff x="2549525" y="760413"/>
            <a:chExt cx="1689100" cy="1733550"/>
          </a:xfrm>
        </p:grpSpPr>
        <p:sp>
          <p:nvSpPr>
            <p:cNvPr id="77" name="Rounded Rectangle 66">
              <a:extLst/>
            </p:cNvPr>
            <p:cNvSpPr/>
            <p:nvPr/>
          </p:nvSpPr>
          <p:spPr>
            <a:xfrm>
              <a:off x="2549525" y="760413"/>
              <a:ext cx="1689100" cy="1733550"/>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78" name="TextBox 32">
              <a:extLst/>
            </p:cNvPr>
            <p:cNvSpPr txBox="1">
              <a:spLocks noChangeArrowheads="1"/>
            </p:cNvSpPr>
            <p:nvPr/>
          </p:nvSpPr>
          <p:spPr bwMode="auto">
            <a:xfrm>
              <a:off x="2550130" y="2113082"/>
              <a:ext cx="1557338" cy="371825"/>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2</a:t>
              </a:r>
            </a:p>
          </p:txBody>
        </p:sp>
      </p:grpSp>
      <p:sp>
        <p:nvSpPr>
          <p:cNvPr id="80" name="Rounded Rectangle 66">
            <a:extLst/>
          </p:cNvPr>
          <p:cNvSpPr/>
          <p:nvPr/>
        </p:nvSpPr>
        <p:spPr>
          <a:xfrm>
            <a:off x="5630922" y="985250"/>
            <a:ext cx="4754880" cy="1543431"/>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82" name="TextBox 32">
            <a:extLst/>
          </p:cNvPr>
          <p:cNvSpPr txBox="1">
            <a:spLocks noChangeArrowheads="1"/>
          </p:cNvSpPr>
          <p:nvPr/>
        </p:nvSpPr>
        <p:spPr bwMode="auto">
          <a:xfrm>
            <a:off x="5668961" y="2172973"/>
            <a:ext cx="4378809" cy="331047"/>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1</a:t>
            </a:r>
          </a:p>
        </p:txBody>
      </p:sp>
      <p:sp>
        <p:nvSpPr>
          <p:cNvPr id="92" name="TextBox 91"/>
          <p:cNvSpPr txBox="1"/>
          <p:nvPr/>
        </p:nvSpPr>
        <p:spPr>
          <a:xfrm>
            <a:off x="6616130" y="2030042"/>
            <a:ext cx="1005840" cy="369454"/>
          </a:xfrm>
          <a:prstGeom prst="rect">
            <a:avLst/>
          </a:prstGeom>
          <a:noFill/>
        </p:spPr>
        <p:txBody>
          <a:bodyPr wrap="square" rtlCol="0">
            <a:spAutoFit/>
          </a:bodyPr>
          <a:lstStyle/>
          <a:p>
            <a:pPr algn="ctr"/>
            <a:r>
              <a:rPr lang="en-US" sz="1100" dirty="0"/>
              <a:t>EXCHANGE</a:t>
            </a:r>
          </a:p>
        </p:txBody>
      </p:sp>
      <p:sp>
        <p:nvSpPr>
          <p:cNvPr id="93" name="TextBox 92"/>
          <p:cNvSpPr txBox="1"/>
          <p:nvPr/>
        </p:nvSpPr>
        <p:spPr>
          <a:xfrm>
            <a:off x="6616130" y="3658783"/>
            <a:ext cx="1005840" cy="369454"/>
          </a:xfrm>
          <a:prstGeom prst="rect">
            <a:avLst/>
          </a:prstGeom>
          <a:noFill/>
        </p:spPr>
        <p:txBody>
          <a:bodyPr wrap="square" rtlCol="0">
            <a:spAutoFit/>
          </a:bodyPr>
          <a:lstStyle/>
          <a:p>
            <a:pPr algn="ctr"/>
            <a:r>
              <a:rPr lang="en-US" sz="1100" dirty="0"/>
              <a:t>EXCHANGE</a:t>
            </a:r>
          </a:p>
        </p:txBody>
      </p:sp>
      <p:sp>
        <p:nvSpPr>
          <p:cNvPr id="94" name="TextBox 93"/>
          <p:cNvSpPr txBox="1"/>
          <p:nvPr/>
        </p:nvSpPr>
        <p:spPr>
          <a:xfrm>
            <a:off x="6616130" y="5439545"/>
            <a:ext cx="1005840" cy="369454"/>
          </a:xfrm>
          <a:prstGeom prst="rect">
            <a:avLst/>
          </a:prstGeom>
          <a:noFill/>
        </p:spPr>
        <p:txBody>
          <a:bodyPr wrap="square" rtlCol="0">
            <a:spAutoFit/>
          </a:bodyPr>
          <a:lstStyle/>
          <a:p>
            <a:pPr algn="ctr"/>
            <a:r>
              <a:rPr lang="en-US" sz="1100" dirty="0"/>
              <a:t>EXCHANGE</a:t>
            </a:r>
          </a:p>
        </p:txBody>
      </p:sp>
      <p:cxnSp>
        <p:nvCxnSpPr>
          <p:cNvPr id="100" name="Straight Connector 99">
            <a:extLst/>
          </p:cNvPr>
          <p:cNvCxnSpPr>
            <a:cxnSpLocks/>
          </p:cNvCxnSpPr>
          <p:nvPr/>
        </p:nvCxnSpPr>
        <p:spPr bwMode="auto">
          <a:xfrm flipV="1">
            <a:off x="7701213" y="3012134"/>
            <a:ext cx="405029" cy="438800"/>
          </a:xfrm>
          <a:prstGeom prst="line">
            <a:avLst/>
          </a:prstGeom>
          <a:noFill/>
          <a:ln w="19050" cap="flat" cmpd="sng" algn="ctr">
            <a:solidFill>
              <a:schemeClr val="tx1"/>
            </a:solidFill>
            <a:prstDash val="solid"/>
            <a:round/>
            <a:headEnd type="none" w="med" len="med"/>
            <a:tailEnd type="none" w="med" len="med"/>
          </a:ln>
          <a:effectLst/>
          <a:scene3d>
            <a:camera prst="orthographicFront"/>
            <a:lightRig rig="threePt" dir="t"/>
          </a:scene3d>
          <a:sp3d>
            <a:bevelT/>
          </a:sp3d>
        </p:spPr>
      </p:cxnSp>
      <p:cxnSp>
        <p:nvCxnSpPr>
          <p:cNvPr id="97" name="Straight Connector 96">
            <a:extLst/>
          </p:cNvPr>
          <p:cNvCxnSpPr>
            <a:cxnSpLocks/>
            <a:stCxn id="69" idx="4"/>
            <a:endCxn id="30" idx="1"/>
          </p:cNvCxnSpPr>
          <p:nvPr/>
        </p:nvCxnSpPr>
        <p:spPr bwMode="auto">
          <a:xfrm flipV="1">
            <a:off x="7713410" y="4730423"/>
            <a:ext cx="405029" cy="438800"/>
          </a:xfrm>
          <a:prstGeom prst="line">
            <a:avLst/>
          </a:prstGeom>
          <a:noFill/>
          <a:ln w="19050" cap="flat" cmpd="sng" algn="ctr">
            <a:solidFill>
              <a:schemeClr val="tx1"/>
            </a:solidFill>
            <a:prstDash val="solid"/>
            <a:round/>
            <a:headEnd type="none" w="med" len="med"/>
            <a:tailEnd type="none" w="med" len="med"/>
          </a:ln>
          <a:effectLst/>
        </p:spPr>
      </p:cxnSp>
      <p:cxnSp>
        <p:nvCxnSpPr>
          <p:cNvPr id="101" name="Straight Connector 100">
            <a:extLst/>
          </p:cNvPr>
          <p:cNvCxnSpPr>
            <a:cxnSpLocks/>
          </p:cNvCxnSpPr>
          <p:nvPr/>
        </p:nvCxnSpPr>
        <p:spPr bwMode="auto">
          <a:xfrm flipV="1">
            <a:off x="7718682" y="1269733"/>
            <a:ext cx="405029" cy="438800"/>
          </a:xfrm>
          <a:prstGeom prst="line">
            <a:avLst/>
          </a:prstGeom>
          <a:noFill/>
          <a:ln w="19050" cap="flat" cmpd="sng" algn="ctr">
            <a:solidFill>
              <a:schemeClr val="tx1"/>
            </a:solidFill>
            <a:prstDash val="solid"/>
            <a:round/>
            <a:headEnd type="none" w="med" len="med"/>
            <a:tailEnd type="none" w="med" len="med"/>
          </a:ln>
          <a:effectLst/>
        </p:spPr>
      </p:cxnSp>
      <p:cxnSp>
        <p:nvCxnSpPr>
          <p:cNvPr id="59" name="Straight Connector 58">
            <a:extLst/>
          </p:cNvPr>
          <p:cNvCxnSpPr>
            <a:cxnSpLocks/>
            <a:stCxn id="20" idx="3"/>
            <a:endCxn id="58" idx="1"/>
          </p:cNvCxnSpPr>
          <p:nvPr/>
        </p:nvCxnSpPr>
        <p:spPr bwMode="auto">
          <a:xfrm>
            <a:off x="10193683" y="1288859"/>
            <a:ext cx="749566" cy="2162075"/>
          </a:xfrm>
          <a:prstGeom prst="line">
            <a:avLst/>
          </a:prstGeom>
          <a:noFill/>
          <a:ln w="19050" cap="flat" cmpd="sng" algn="ctr">
            <a:solidFill>
              <a:schemeClr val="tx1"/>
            </a:solidFill>
            <a:prstDash val="solid"/>
            <a:round/>
            <a:headEnd type="none" w="med" len="med"/>
            <a:tailEnd type="none" w="med" len="med"/>
          </a:ln>
          <a:effectLst/>
        </p:spPr>
      </p:cxnSp>
      <p:cxnSp>
        <p:nvCxnSpPr>
          <p:cNvPr id="60" name="Straight Connector 59">
            <a:extLst/>
          </p:cNvPr>
          <p:cNvCxnSpPr>
            <a:cxnSpLocks/>
            <a:stCxn id="25" idx="3"/>
            <a:endCxn id="58" idx="1"/>
          </p:cNvCxnSpPr>
          <p:nvPr/>
        </p:nvCxnSpPr>
        <p:spPr bwMode="auto">
          <a:xfrm>
            <a:off x="10193683" y="2990781"/>
            <a:ext cx="749566" cy="460153"/>
          </a:xfrm>
          <a:prstGeom prst="line">
            <a:avLst/>
          </a:prstGeom>
          <a:noFill/>
          <a:ln w="19050" cap="flat" cmpd="sng" algn="ctr">
            <a:solidFill>
              <a:schemeClr val="tx1"/>
            </a:solidFill>
            <a:prstDash val="solid"/>
            <a:round/>
            <a:headEnd type="none" w="med" len="med"/>
            <a:tailEnd type="none" w="med" len="med"/>
          </a:ln>
          <a:effectLst/>
        </p:spPr>
      </p:cxnSp>
      <p:cxnSp>
        <p:nvCxnSpPr>
          <p:cNvPr id="61" name="Straight Connector 60">
            <a:extLst/>
          </p:cNvPr>
          <p:cNvCxnSpPr>
            <a:cxnSpLocks/>
            <a:stCxn id="30" idx="3"/>
            <a:endCxn id="58" idx="1"/>
          </p:cNvCxnSpPr>
          <p:nvPr/>
        </p:nvCxnSpPr>
        <p:spPr bwMode="auto">
          <a:xfrm flipV="1">
            <a:off x="10201016" y="3450934"/>
            <a:ext cx="742233" cy="1279489"/>
          </a:xfrm>
          <a:prstGeom prst="line">
            <a:avLst/>
          </a:prstGeom>
          <a:noFill/>
          <a:ln w="19050" cap="flat" cmpd="sng" algn="ctr">
            <a:solidFill>
              <a:schemeClr val="tx1"/>
            </a:solidFill>
            <a:prstDash val="solid"/>
            <a:round/>
            <a:headEnd type="none" w="med" len="med"/>
            <a:tailEnd type="none" w="med" len="med"/>
          </a:ln>
          <a:effectLst/>
        </p:spPr>
      </p:cxnSp>
      <p:sp>
        <p:nvSpPr>
          <p:cNvPr id="14" name="Can 28">
            <a:extLst/>
          </p:cNvPr>
          <p:cNvSpPr/>
          <p:nvPr/>
        </p:nvSpPr>
        <p:spPr bwMode="auto">
          <a:xfrm>
            <a:off x="6524690" y="3170731"/>
            <a:ext cx="1188720" cy="516538"/>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15" name="Quad Arrow 29">
            <a:extLst/>
          </p:cNvPr>
          <p:cNvSpPr/>
          <p:nvPr/>
        </p:nvSpPr>
        <p:spPr bwMode="auto">
          <a:xfrm>
            <a:off x="6661850" y="3170731"/>
            <a:ext cx="914400" cy="516538"/>
          </a:xfrm>
          <a:prstGeom prst="quadArrow">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graphicFrame>
        <p:nvGraphicFramePr>
          <p:cNvPr id="68" name="Content Placeholder 6">
            <a:extLst>
              <a:ext uri="{FF2B5EF4-FFF2-40B4-BE49-F238E27FC236}">
                <a16:creationId xmlns:a16="http://schemas.microsoft.com/office/drawing/2014/main" id="{CF8381C3-5346-F84F-9846-3EB9A9D52E85}"/>
              </a:ext>
            </a:extLst>
          </p:cNvPr>
          <p:cNvGraphicFramePr>
            <a:graphicFrameLocks/>
          </p:cNvGraphicFramePr>
          <p:nvPr>
            <p:extLst>
              <p:ext uri="{D42A27DB-BD31-4B8C-83A1-F6EECF244321}">
                <p14:modId xmlns:p14="http://schemas.microsoft.com/office/powerpoint/2010/main" val="2657615359"/>
              </p:ext>
            </p:extLst>
          </p:nvPr>
        </p:nvGraphicFramePr>
        <p:xfrm>
          <a:off x="-805996" y="285750"/>
          <a:ext cx="5349651" cy="6286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506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8"/>
                                        </p:tgtEl>
                                        <p:attrNameLst>
                                          <p:attrName>style.visibility</p:attrName>
                                        </p:attrNameLst>
                                      </p:cBhvr>
                                      <p:to>
                                        <p:strVal val="visible"/>
                                      </p:to>
                                    </p:set>
                                    <p:anim calcmode="lin" valueType="num">
                                      <p:cBhvr additive="base">
                                        <p:cTn id="25" dur="500" fill="hold"/>
                                        <p:tgtEl>
                                          <p:spTgt spid="68"/>
                                        </p:tgtEl>
                                        <p:attrNameLst>
                                          <p:attrName>ppt_x</p:attrName>
                                        </p:attrNameLst>
                                      </p:cBhvr>
                                      <p:tavLst>
                                        <p:tav tm="0">
                                          <p:val>
                                            <p:strVal val="#ppt_x"/>
                                          </p:val>
                                        </p:tav>
                                        <p:tav tm="100000">
                                          <p:val>
                                            <p:strVal val="#ppt_x"/>
                                          </p:val>
                                        </p:tav>
                                      </p:tavLst>
                                    </p:anim>
                                    <p:anim calcmode="lin" valueType="num">
                                      <p:cBhvr additive="base">
                                        <p:cTn id="26"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8"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Graphic 9" descr="Back">
            <a:extLst>
              <a:ext uri="{FF2B5EF4-FFF2-40B4-BE49-F238E27FC236}">
                <a16:creationId xmlns:a16="http://schemas.microsoft.com/office/drawing/2014/main" id="{7F7FA5FE-9941-4DE2-B594-FD15F0C0F1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1000" y="519689"/>
            <a:ext cx="3835488" cy="3835488"/>
          </a:xfrm>
          <a:prstGeom prst="rect">
            <a:avLst/>
          </a:prstGeom>
        </p:spPr>
      </p:pic>
      <p:sp>
        <p:nvSpPr>
          <p:cNvPr id="6" name="Content Placeholder 5"/>
          <p:cNvSpPr>
            <a:spLocks noGrp="1"/>
          </p:cNvSpPr>
          <p:nvPr>
            <p:ph idx="1"/>
          </p:nvPr>
        </p:nvSpPr>
        <p:spPr>
          <a:xfrm>
            <a:off x="5438830" y="164885"/>
            <a:ext cx="6586544" cy="5181600"/>
          </a:xfrm>
        </p:spPr>
        <p:txBody>
          <a:bodyPr anchor="t">
            <a:noAutofit/>
          </a:bodyPr>
          <a:lstStyle/>
          <a:p>
            <a:pPr marL="0" indent="0">
              <a:lnSpc>
                <a:spcPct val="110000"/>
              </a:lnSpc>
              <a:buNone/>
            </a:pPr>
            <a:endParaRPr lang="en-US" sz="1600" b="0" dirty="0"/>
          </a:p>
          <a:p>
            <a:pPr>
              <a:lnSpc>
                <a:spcPct val="110000"/>
              </a:lnSpc>
            </a:pPr>
            <a:r>
              <a:rPr lang="en-US" sz="1600" dirty="0"/>
              <a:t>Producer:</a:t>
            </a:r>
            <a:r>
              <a:rPr lang="en-US" sz="1600" b="0" dirty="0"/>
              <a:t> Application that sends the messages.</a:t>
            </a:r>
          </a:p>
          <a:p>
            <a:pPr>
              <a:lnSpc>
                <a:spcPct val="110000"/>
              </a:lnSpc>
            </a:pPr>
            <a:endParaRPr lang="en-US" sz="1600" b="0" dirty="0"/>
          </a:p>
          <a:p>
            <a:pPr>
              <a:lnSpc>
                <a:spcPct val="110000"/>
              </a:lnSpc>
            </a:pPr>
            <a:r>
              <a:rPr lang="en-US" sz="1600" dirty="0"/>
              <a:t>Consumer:</a:t>
            </a:r>
            <a:r>
              <a:rPr lang="en-US" sz="1600" b="0" dirty="0"/>
              <a:t> Application that receives the messages.</a:t>
            </a:r>
          </a:p>
          <a:p>
            <a:pPr>
              <a:lnSpc>
                <a:spcPct val="110000"/>
              </a:lnSpc>
            </a:pPr>
            <a:endParaRPr lang="en-US" sz="1600" b="0" dirty="0"/>
          </a:p>
          <a:p>
            <a:pPr>
              <a:lnSpc>
                <a:spcPct val="110000"/>
              </a:lnSpc>
            </a:pPr>
            <a:r>
              <a:rPr lang="en-US" sz="1600" dirty="0"/>
              <a:t>Topic:</a:t>
            </a:r>
            <a:r>
              <a:rPr lang="en-US" sz="1600" b="0" dirty="0"/>
              <a:t> A Topic is a category/feed name to which messages are stored and published.</a:t>
            </a:r>
          </a:p>
          <a:p>
            <a:pPr>
              <a:lnSpc>
                <a:spcPct val="110000"/>
              </a:lnSpc>
            </a:pPr>
            <a:endParaRPr lang="en-US" sz="1600" b="0" dirty="0"/>
          </a:p>
          <a:p>
            <a:pPr>
              <a:lnSpc>
                <a:spcPct val="110000"/>
              </a:lnSpc>
            </a:pPr>
            <a:r>
              <a:rPr lang="en-US" sz="1600" dirty="0"/>
              <a:t>Topic partition: </a:t>
            </a:r>
            <a:r>
              <a:rPr lang="en-US" sz="1600" b="0" dirty="0"/>
              <a:t>Kafka topics are divided into a number of partitions. Partitions allow you to parallelize a topic by splitting the data in a Kafka particular topic across multiple brokers</a:t>
            </a:r>
            <a:r>
              <a:rPr lang="en-US" sz="1600" dirty="0"/>
              <a:t>.</a:t>
            </a:r>
          </a:p>
          <a:p>
            <a:pPr>
              <a:lnSpc>
                <a:spcPct val="110000"/>
              </a:lnSpc>
            </a:pPr>
            <a:endParaRPr lang="en-US" sz="1600" b="0" dirty="0"/>
          </a:p>
          <a:p>
            <a:pPr>
              <a:lnSpc>
                <a:spcPct val="110000"/>
              </a:lnSpc>
            </a:pPr>
            <a:r>
              <a:rPr lang="en-US" sz="1600" dirty="0"/>
              <a:t>Replicas</a:t>
            </a:r>
            <a:r>
              <a:rPr lang="en-US" sz="1600" b="0" dirty="0"/>
              <a:t> A replica of a partition is a "backup" of a partition. Replicas never read or write data. They are used to prevent data loss.</a:t>
            </a:r>
          </a:p>
          <a:p>
            <a:pPr>
              <a:lnSpc>
                <a:spcPct val="110000"/>
              </a:lnSpc>
            </a:pPr>
            <a:endParaRPr lang="en-US" sz="1600" b="0" dirty="0"/>
          </a:p>
          <a:p>
            <a:pPr>
              <a:lnSpc>
                <a:spcPct val="110000"/>
              </a:lnSpc>
            </a:pPr>
            <a:r>
              <a:rPr lang="en-US" sz="1600" dirty="0"/>
              <a:t>Consumer Group:</a:t>
            </a:r>
            <a:r>
              <a:rPr lang="en-US" sz="1600" b="0" dirty="0"/>
              <a:t> A consumer group includes the set of consumer processes that are subscribing to a specific topic.</a:t>
            </a:r>
          </a:p>
          <a:p>
            <a:pPr>
              <a:lnSpc>
                <a:spcPct val="110000"/>
              </a:lnSpc>
            </a:pPr>
            <a:endParaRPr lang="en-US" sz="1600" b="0" dirty="0"/>
          </a:p>
          <a:p>
            <a:pPr>
              <a:lnSpc>
                <a:spcPct val="110000"/>
              </a:lnSpc>
            </a:pPr>
            <a:r>
              <a:rPr lang="en-US" sz="1600" dirty="0"/>
              <a:t>Offset:</a:t>
            </a:r>
            <a:r>
              <a:rPr lang="en-US" sz="1600" b="0" dirty="0"/>
              <a:t> The offset is a unique identifier of a record within a partition. It denotes the position of the consumer in the partition.</a:t>
            </a:r>
          </a:p>
          <a:p>
            <a:pPr>
              <a:lnSpc>
                <a:spcPct val="110000"/>
              </a:lnSpc>
            </a:pPr>
            <a:endParaRPr lang="en-US" sz="1600" b="0" dirty="0"/>
          </a:p>
          <a:p>
            <a:pPr>
              <a:lnSpc>
                <a:spcPct val="110000"/>
              </a:lnSpc>
            </a:pPr>
            <a:r>
              <a:rPr lang="en-US" sz="1600" dirty="0"/>
              <a:t>Cluster:</a:t>
            </a:r>
            <a:r>
              <a:rPr lang="en-US" sz="1600" b="0" dirty="0"/>
              <a:t> A cluster is a group of nodes i.e., a group of computers.</a:t>
            </a:r>
            <a:endParaRPr lang="en-US" sz="1600" dirty="0"/>
          </a:p>
        </p:txBody>
      </p:sp>
      <p:sp>
        <p:nvSpPr>
          <p:cNvPr id="3" name="TextBox 2">
            <a:extLst>
              <a:ext uri="{FF2B5EF4-FFF2-40B4-BE49-F238E27FC236}">
                <a16:creationId xmlns:a16="http://schemas.microsoft.com/office/drawing/2014/main" id="{A2FD130A-7D55-9944-ADB3-1B6A7C052AD7}"/>
              </a:ext>
            </a:extLst>
          </p:cNvPr>
          <p:cNvSpPr txBox="1"/>
          <p:nvPr/>
        </p:nvSpPr>
        <p:spPr>
          <a:xfrm>
            <a:off x="187858" y="134968"/>
            <a:ext cx="1721946" cy="769441"/>
          </a:xfrm>
          <a:prstGeom prst="rect">
            <a:avLst/>
          </a:prstGeom>
          <a:noFill/>
        </p:spPr>
        <p:txBody>
          <a:bodyPr wrap="none" rtlCol="0">
            <a:spAutoFit/>
          </a:bodyPr>
          <a:lstStyle/>
          <a:p>
            <a:r>
              <a:rPr lang="en-US" sz="4400" dirty="0">
                <a:solidFill>
                  <a:schemeClr val="bg1"/>
                </a:solidFill>
              </a:rPr>
              <a:t>Kafka</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Effect transition="in" filter="fade">
                                      <p:cBhvr>
                                        <p:cTn id="11" dur="1000"/>
                                        <p:tgtEl>
                                          <p:spTgt spid="6">
                                            <p:txEl>
                                              <p:pRg st="3" end="3"/>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1000"/>
                                        <p:tgtEl>
                                          <p:spTgt spid="6">
                                            <p:txEl>
                                              <p:pRg st="5" end="5"/>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Effect transition="in" filter="fade">
                                      <p:cBhvr>
                                        <p:cTn id="19" dur="1000"/>
                                        <p:tgtEl>
                                          <p:spTgt spid="6">
                                            <p:txEl>
                                              <p:pRg st="7" end="7"/>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animEffect transition="in" filter="fade">
                                      <p:cBhvr>
                                        <p:cTn id="23" dur="1000"/>
                                        <p:tgtEl>
                                          <p:spTgt spid="6">
                                            <p:txEl>
                                              <p:pRg st="9" end="9"/>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animEffect transition="in" filter="fade">
                                      <p:cBhvr>
                                        <p:cTn id="27" dur="1000"/>
                                        <p:tgtEl>
                                          <p:spTgt spid="6">
                                            <p:txEl>
                                              <p:pRg st="11" end="11"/>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6">
                                            <p:txEl>
                                              <p:pRg st="13" end="13"/>
                                            </p:txEl>
                                          </p:spTgt>
                                        </p:tgtEl>
                                        <p:attrNameLst>
                                          <p:attrName>style.visibility</p:attrName>
                                        </p:attrNameLst>
                                      </p:cBhvr>
                                      <p:to>
                                        <p:strVal val="visible"/>
                                      </p:to>
                                    </p:set>
                                    <p:animEffect transition="in" filter="fade">
                                      <p:cBhvr>
                                        <p:cTn id="31" dur="1000"/>
                                        <p:tgtEl>
                                          <p:spTgt spid="6">
                                            <p:txEl>
                                              <p:pRg st="13" end="13"/>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6">
                                            <p:txEl>
                                              <p:pRg st="15" end="15"/>
                                            </p:txEl>
                                          </p:spTgt>
                                        </p:tgtEl>
                                        <p:attrNameLst>
                                          <p:attrName>style.visibility</p:attrName>
                                        </p:attrNameLst>
                                      </p:cBhvr>
                                      <p:to>
                                        <p:strVal val="visible"/>
                                      </p:to>
                                    </p:set>
                                    <p:animEffect transition="in" filter="fade">
                                      <p:cBhvr>
                                        <p:cTn id="35" dur="10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Freeform: Shape 25">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1955" y="5346696"/>
            <a:ext cx="5360045"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7346605"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9894"/>
            <a:ext cx="8188655" cy="4876800"/>
          </a:xfrm>
          <a:prstGeom prst="rect">
            <a:avLst/>
          </a:prstGeom>
        </p:spPr>
      </p:pic>
      <p:sp>
        <p:nvSpPr>
          <p:cNvPr id="5" name="TextBox 4"/>
          <p:cNvSpPr txBox="1"/>
          <p:nvPr/>
        </p:nvSpPr>
        <p:spPr>
          <a:xfrm>
            <a:off x="7772400" y="965199"/>
            <a:ext cx="4114800" cy="4020458"/>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b="0" dirty="0">
                <a:latin typeface="+mn-lt"/>
              </a:rPr>
              <a:t>Kafka employs a dumb broker smart consumers model.</a:t>
            </a:r>
          </a:p>
          <a:p>
            <a:pPr marL="285750" indent="-228600">
              <a:lnSpc>
                <a:spcPct val="90000"/>
              </a:lnSpc>
              <a:spcAft>
                <a:spcPts val="600"/>
              </a:spcAft>
              <a:buFont typeface="Arial" panose="020B0604020202020204" pitchFamily="34" charset="0"/>
              <a:buChar char="•"/>
            </a:pPr>
            <a:endParaRPr lang="en-US" sz="2000" b="0" dirty="0">
              <a:latin typeface="+mn-lt"/>
            </a:endParaRPr>
          </a:p>
          <a:p>
            <a:pPr marL="285750" indent="-228600">
              <a:lnSpc>
                <a:spcPct val="90000"/>
              </a:lnSpc>
              <a:spcAft>
                <a:spcPts val="600"/>
              </a:spcAft>
              <a:buFont typeface="Arial" panose="020B0604020202020204" pitchFamily="34" charset="0"/>
              <a:buChar char="•"/>
            </a:pPr>
            <a:r>
              <a:rPr lang="en-US" sz="2000" b="0" dirty="0">
                <a:latin typeface="+mn-lt"/>
              </a:rPr>
              <a:t>Kafka broker does not attempt to track which messages were read by each consumer.</a:t>
            </a:r>
          </a:p>
          <a:p>
            <a:pPr marL="285750" indent="-228600">
              <a:lnSpc>
                <a:spcPct val="90000"/>
              </a:lnSpc>
              <a:spcAft>
                <a:spcPts val="600"/>
              </a:spcAft>
              <a:buFont typeface="Arial" panose="020B0604020202020204" pitchFamily="34" charset="0"/>
              <a:buChar char="•"/>
            </a:pPr>
            <a:endParaRPr lang="en-US" sz="2000" b="0" dirty="0">
              <a:latin typeface="+mn-lt"/>
            </a:endParaRPr>
          </a:p>
          <a:p>
            <a:pPr marL="285750" indent="-228600">
              <a:lnSpc>
                <a:spcPct val="90000"/>
              </a:lnSpc>
              <a:spcAft>
                <a:spcPts val="600"/>
              </a:spcAft>
              <a:buFont typeface="Arial" panose="020B0604020202020204" pitchFamily="34" charset="0"/>
              <a:buChar char="•"/>
            </a:pPr>
            <a:r>
              <a:rPr lang="en-US" sz="2000" b="0" dirty="0">
                <a:latin typeface="+mn-lt"/>
              </a:rPr>
              <a:t>Kafka retains all messages for a set amount of time, and consumers are responsible to track their location in each log </a:t>
            </a:r>
          </a:p>
        </p:txBody>
      </p:sp>
    </p:spTree>
    <p:extLst>
      <p:ext uri="{BB962C8B-B14F-4D97-AF65-F5344CB8AC3E}">
        <p14:creationId xmlns:p14="http://schemas.microsoft.com/office/powerpoint/2010/main" val="80530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000"/>
                                        <p:tgtEl>
                                          <p:spTgt spid="5">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Kafka Message Log</a:t>
            </a:r>
          </a:p>
        </p:txBody>
      </p:sp>
      <p:sp>
        <p:nvSpPr>
          <p:cNvPr id="3" name="TextBox 2"/>
          <p:cNvSpPr txBox="1"/>
          <p:nvPr/>
        </p:nvSpPr>
        <p:spPr>
          <a:xfrm>
            <a:off x="533400" y="533400"/>
            <a:ext cx="10210800" cy="338554"/>
          </a:xfrm>
          <a:prstGeom prst="rect">
            <a:avLst/>
          </a:prstGeom>
          <a:noFill/>
        </p:spPr>
        <p:txBody>
          <a:bodyPr wrap="square" rtlCol="0">
            <a:spAutoFit/>
          </a:bodyPr>
          <a:lstStyle/>
          <a:p>
            <a:r>
              <a:rPr lang="en-US" dirty="0"/>
              <a:t>For each topic, the Kafka cluster maintains a partitioned log</a:t>
            </a:r>
          </a:p>
        </p:txBody>
      </p:sp>
      <p:sp>
        <p:nvSpPr>
          <p:cNvPr id="4" name="TextBox 3"/>
          <p:cNvSpPr txBox="1"/>
          <p:nvPr/>
        </p:nvSpPr>
        <p:spPr>
          <a:xfrm>
            <a:off x="1146127" y="990600"/>
            <a:ext cx="1371600" cy="726609"/>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marL="0" marR="0" indent="0" algn="ctr" defTabSz="914400" eaLnBrk="1" latinLnBrk="0" hangingPunct="1">
              <a:lnSpc>
                <a:spcPct val="120000"/>
              </a:lnSpc>
              <a:spcBef>
                <a:spcPct val="20000"/>
              </a:spcBef>
              <a:buClrTx/>
              <a:buSzTx/>
              <a:buFontTx/>
              <a:buNone/>
              <a:tabLst/>
              <a:defRPr kumimoji="0" sz="1800" i="0" u="none" strike="noStrike" cap="none" normalizeH="0" baseline="0">
                <a:ln>
                  <a:noFill/>
                </a:ln>
                <a:solidFill>
                  <a:schemeClr val="bg1"/>
                </a:solidFill>
                <a:effectLst/>
                <a:latin typeface="Arial" charset="0"/>
              </a:defRPr>
            </a:lvl1pPr>
          </a:lstStyle>
          <a:p>
            <a:r>
              <a:rPr lang="en-US" dirty="0"/>
              <a:t>Partition 0</a:t>
            </a:r>
          </a:p>
        </p:txBody>
      </p:sp>
      <p:sp>
        <p:nvSpPr>
          <p:cNvPr id="5" name="Rectangle 4"/>
          <p:cNvSpPr/>
          <p:nvPr/>
        </p:nvSpPr>
        <p:spPr bwMode="auto">
          <a:xfrm>
            <a:off x="3237874"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0</a:t>
            </a:r>
          </a:p>
        </p:txBody>
      </p:sp>
      <p:sp>
        <p:nvSpPr>
          <p:cNvPr id="6" name="Rectangle 5"/>
          <p:cNvSpPr/>
          <p:nvPr/>
        </p:nvSpPr>
        <p:spPr bwMode="auto">
          <a:xfrm>
            <a:off x="3723962"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1</a:t>
            </a:r>
          </a:p>
        </p:txBody>
      </p:sp>
      <p:sp>
        <p:nvSpPr>
          <p:cNvPr id="7" name="Rectangle 6"/>
          <p:cNvSpPr/>
          <p:nvPr/>
        </p:nvSpPr>
        <p:spPr bwMode="auto">
          <a:xfrm>
            <a:off x="4210050"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2</a:t>
            </a:r>
          </a:p>
        </p:txBody>
      </p:sp>
      <p:sp>
        <p:nvSpPr>
          <p:cNvPr id="8" name="Rectangle 7"/>
          <p:cNvSpPr/>
          <p:nvPr/>
        </p:nvSpPr>
        <p:spPr bwMode="auto">
          <a:xfrm>
            <a:off x="4696138"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3</a:t>
            </a:r>
          </a:p>
        </p:txBody>
      </p:sp>
      <p:sp>
        <p:nvSpPr>
          <p:cNvPr id="9" name="Rectangle 8"/>
          <p:cNvSpPr/>
          <p:nvPr/>
        </p:nvSpPr>
        <p:spPr bwMode="auto">
          <a:xfrm>
            <a:off x="5182226"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lang="en-US" sz="1800" dirty="0">
                <a:solidFill>
                  <a:schemeClr val="bg1"/>
                </a:solidFill>
                <a:latin typeface="Arial" charset="0"/>
              </a:rPr>
              <a:t>4</a:t>
            </a:r>
            <a:endParaRPr kumimoji="0" lang="en-US" sz="1800" b="1" i="0" u="none" strike="noStrike" cap="none" normalizeH="0" baseline="0" dirty="0">
              <a:ln>
                <a:noFill/>
              </a:ln>
              <a:solidFill>
                <a:schemeClr val="bg1"/>
              </a:solidFill>
              <a:effectLst/>
              <a:latin typeface="Arial" charset="0"/>
            </a:endParaRPr>
          </a:p>
        </p:txBody>
      </p:sp>
      <p:sp>
        <p:nvSpPr>
          <p:cNvPr id="10" name="Rectangle 9"/>
          <p:cNvSpPr/>
          <p:nvPr/>
        </p:nvSpPr>
        <p:spPr bwMode="auto">
          <a:xfrm>
            <a:off x="5668314"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5</a:t>
            </a:r>
          </a:p>
        </p:txBody>
      </p:sp>
      <p:sp>
        <p:nvSpPr>
          <p:cNvPr id="11" name="Rectangle 10"/>
          <p:cNvSpPr/>
          <p:nvPr/>
        </p:nvSpPr>
        <p:spPr bwMode="auto">
          <a:xfrm>
            <a:off x="6154402"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6</a:t>
            </a:r>
          </a:p>
        </p:txBody>
      </p:sp>
      <p:sp>
        <p:nvSpPr>
          <p:cNvPr id="12" name="Rectangle 11"/>
          <p:cNvSpPr/>
          <p:nvPr/>
        </p:nvSpPr>
        <p:spPr bwMode="auto">
          <a:xfrm>
            <a:off x="6640490"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7</a:t>
            </a:r>
          </a:p>
        </p:txBody>
      </p:sp>
      <p:sp>
        <p:nvSpPr>
          <p:cNvPr id="13" name="Rectangle 12"/>
          <p:cNvSpPr/>
          <p:nvPr/>
        </p:nvSpPr>
        <p:spPr bwMode="auto">
          <a:xfrm>
            <a:off x="7126578"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8</a:t>
            </a:r>
          </a:p>
        </p:txBody>
      </p:sp>
      <p:sp>
        <p:nvSpPr>
          <p:cNvPr id="14" name="Rectangle 13"/>
          <p:cNvSpPr/>
          <p:nvPr/>
        </p:nvSpPr>
        <p:spPr bwMode="auto">
          <a:xfrm>
            <a:off x="7612666"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9</a:t>
            </a:r>
          </a:p>
        </p:txBody>
      </p:sp>
      <p:sp>
        <p:nvSpPr>
          <p:cNvPr id="15" name="Rectangle 14"/>
          <p:cNvSpPr/>
          <p:nvPr/>
        </p:nvSpPr>
        <p:spPr bwMode="auto">
          <a:xfrm>
            <a:off x="8098754"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10</a:t>
            </a:r>
          </a:p>
        </p:txBody>
      </p:sp>
      <p:sp>
        <p:nvSpPr>
          <p:cNvPr id="16" name="Rectangle 15"/>
          <p:cNvSpPr/>
          <p:nvPr/>
        </p:nvSpPr>
        <p:spPr bwMode="auto">
          <a:xfrm>
            <a:off x="8584842" y="1125304"/>
            <a:ext cx="457200" cy="457200"/>
          </a:xfrm>
          <a:prstGeom prst="rect">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11</a:t>
            </a:r>
          </a:p>
        </p:txBody>
      </p:sp>
      <p:sp>
        <p:nvSpPr>
          <p:cNvPr id="17" name="Rectangle 16"/>
          <p:cNvSpPr/>
          <p:nvPr/>
        </p:nvSpPr>
        <p:spPr bwMode="auto">
          <a:xfrm>
            <a:off x="9070927" y="1125304"/>
            <a:ext cx="457200" cy="457200"/>
          </a:xfrm>
          <a:prstGeom prst="rect">
            <a:avLst/>
          </a:prstGeom>
          <a:solidFill>
            <a:schemeClr val="bg2">
              <a:lumMod val="60000"/>
              <a:lumOff val="40000"/>
            </a:schemeClr>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2">
                    <a:lumMod val="50000"/>
                  </a:schemeClr>
                </a:solidFill>
                <a:effectLst/>
                <a:latin typeface="Arial" charset="0"/>
              </a:rPr>
              <a:t>12</a:t>
            </a:r>
          </a:p>
        </p:txBody>
      </p:sp>
      <p:sp>
        <p:nvSpPr>
          <p:cNvPr id="20" name="TextBox 19"/>
          <p:cNvSpPr txBox="1"/>
          <p:nvPr/>
        </p:nvSpPr>
        <p:spPr>
          <a:xfrm>
            <a:off x="1146127" y="1912054"/>
            <a:ext cx="1371600" cy="726609"/>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marL="0" marR="0" indent="0" algn="ctr" defTabSz="914400" eaLnBrk="1" latinLnBrk="0" hangingPunct="1">
              <a:lnSpc>
                <a:spcPct val="120000"/>
              </a:lnSpc>
              <a:spcBef>
                <a:spcPct val="20000"/>
              </a:spcBef>
              <a:buClrTx/>
              <a:buSzTx/>
              <a:buFontTx/>
              <a:buNone/>
              <a:tabLst/>
              <a:defRPr kumimoji="0" sz="1800" i="0" u="none" strike="noStrike" cap="none" normalizeH="0" baseline="0">
                <a:ln>
                  <a:noFill/>
                </a:ln>
                <a:solidFill>
                  <a:schemeClr val="bg1"/>
                </a:solidFill>
                <a:effectLst/>
                <a:latin typeface="Arial" charset="0"/>
              </a:defRPr>
            </a:lvl1pPr>
          </a:lstStyle>
          <a:p>
            <a:r>
              <a:rPr lang="en-US" dirty="0"/>
              <a:t>Partition 1</a:t>
            </a:r>
          </a:p>
        </p:txBody>
      </p:sp>
      <p:sp>
        <p:nvSpPr>
          <p:cNvPr id="22" name="Rectangle 21"/>
          <p:cNvSpPr/>
          <p:nvPr/>
        </p:nvSpPr>
        <p:spPr bwMode="auto">
          <a:xfrm>
            <a:off x="3237874"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0</a:t>
            </a:r>
          </a:p>
        </p:txBody>
      </p:sp>
      <p:sp>
        <p:nvSpPr>
          <p:cNvPr id="23" name="Rectangle 22"/>
          <p:cNvSpPr/>
          <p:nvPr/>
        </p:nvSpPr>
        <p:spPr bwMode="auto">
          <a:xfrm>
            <a:off x="3723962"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1</a:t>
            </a:r>
          </a:p>
        </p:txBody>
      </p:sp>
      <p:sp>
        <p:nvSpPr>
          <p:cNvPr id="24" name="Rectangle 23"/>
          <p:cNvSpPr/>
          <p:nvPr/>
        </p:nvSpPr>
        <p:spPr bwMode="auto">
          <a:xfrm>
            <a:off x="4210050"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2</a:t>
            </a:r>
          </a:p>
        </p:txBody>
      </p:sp>
      <p:sp>
        <p:nvSpPr>
          <p:cNvPr id="25" name="Rectangle 24"/>
          <p:cNvSpPr/>
          <p:nvPr/>
        </p:nvSpPr>
        <p:spPr bwMode="auto">
          <a:xfrm>
            <a:off x="4696138"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3</a:t>
            </a:r>
          </a:p>
        </p:txBody>
      </p:sp>
      <p:sp>
        <p:nvSpPr>
          <p:cNvPr id="26" name="Rectangle 25"/>
          <p:cNvSpPr/>
          <p:nvPr/>
        </p:nvSpPr>
        <p:spPr bwMode="auto">
          <a:xfrm>
            <a:off x="5182226"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lang="en-US" sz="1800" dirty="0">
                <a:solidFill>
                  <a:schemeClr val="bg1"/>
                </a:solidFill>
                <a:latin typeface="Arial" charset="0"/>
              </a:rPr>
              <a:t>4</a:t>
            </a:r>
            <a:endParaRPr kumimoji="0" lang="en-US" sz="1800" b="1" i="0" u="none" strike="noStrike" cap="none" normalizeH="0" baseline="0" dirty="0">
              <a:ln>
                <a:noFill/>
              </a:ln>
              <a:solidFill>
                <a:schemeClr val="bg1"/>
              </a:solidFill>
              <a:effectLst/>
              <a:latin typeface="Arial" charset="0"/>
            </a:endParaRPr>
          </a:p>
        </p:txBody>
      </p:sp>
      <p:sp>
        <p:nvSpPr>
          <p:cNvPr id="27" name="Rectangle 26"/>
          <p:cNvSpPr/>
          <p:nvPr/>
        </p:nvSpPr>
        <p:spPr bwMode="auto">
          <a:xfrm>
            <a:off x="5668314"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5</a:t>
            </a:r>
          </a:p>
        </p:txBody>
      </p:sp>
      <p:sp>
        <p:nvSpPr>
          <p:cNvPr id="28" name="Rectangle 27"/>
          <p:cNvSpPr/>
          <p:nvPr/>
        </p:nvSpPr>
        <p:spPr bwMode="auto">
          <a:xfrm>
            <a:off x="6154402"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6</a:t>
            </a:r>
          </a:p>
        </p:txBody>
      </p:sp>
      <p:sp>
        <p:nvSpPr>
          <p:cNvPr id="29" name="Rectangle 28"/>
          <p:cNvSpPr/>
          <p:nvPr/>
        </p:nvSpPr>
        <p:spPr bwMode="auto">
          <a:xfrm>
            <a:off x="6640490"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7</a:t>
            </a:r>
          </a:p>
        </p:txBody>
      </p:sp>
      <p:sp>
        <p:nvSpPr>
          <p:cNvPr id="30" name="Rectangle 29"/>
          <p:cNvSpPr/>
          <p:nvPr/>
        </p:nvSpPr>
        <p:spPr bwMode="auto">
          <a:xfrm>
            <a:off x="7126578" y="2046758"/>
            <a:ext cx="457200" cy="457200"/>
          </a:xfrm>
          <a:prstGeom prst="rect">
            <a:avLst/>
          </a:prstGeom>
          <a:solidFill>
            <a:srgbClr val="054493"/>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8</a:t>
            </a:r>
          </a:p>
        </p:txBody>
      </p:sp>
      <p:sp>
        <p:nvSpPr>
          <p:cNvPr id="31" name="Rectangle 30"/>
          <p:cNvSpPr/>
          <p:nvPr/>
        </p:nvSpPr>
        <p:spPr bwMode="auto">
          <a:xfrm>
            <a:off x="7612666" y="2046758"/>
            <a:ext cx="457200" cy="457200"/>
          </a:xfrm>
          <a:prstGeom prst="rect">
            <a:avLst/>
          </a:prstGeom>
          <a:solidFill>
            <a:schemeClr val="bg2">
              <a:lumMod val="60000"/>
              <a:lumOff val="40000"/>
            </a:schemeClr>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800" dirty="0">
                <a:solidFill>
                  <a:schemeClr val="bg2">
                    <a:lumMod val="50000"/>
                  </a:schemeClr>
                </a:solidFill>
                <a:latin typeface="Arial" charset="0"/>
              </a:rPr>
              <a:t>9</a:t>
            </a:r>
          </a:p>
        </p:txBody>
      </p:sp>
      <p:sp>
        <p:nvSpPr>
          <p:cNvPr id="35" name="TextBox 34"/>
          <p:cNvSpPr txBox="1"/>
          <p:nvPr/>
        </p:nvSpPr>
        <p:spPr>
          <a:xfrm>
            <a:off x="1143000" y="2833508"/>
            <a:ext cx="1371600" cy="726609"/>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marL="0" marR="0" indent="0" algn="ctr" defTabSz="914400" eaLnBrk="1" latinLnBrk="0" hangingPunct="1">
              <a:lnSpc>
                <a:spcPct val="120000"/>
              </a:lnSpc>
              <a:spcBef>
                <a:spcPct val="20000"/>
              </a:spcBef>
              <a:buClrTx/>
              <a:buSzTx/>
              <a:buFontTx/>
              <a:buNone/>
              <a:tabLst/>
              <a:defRPr kumimoji="0" sz="1800" i="0" u="none" strike="noStrike" cap="none" normalizeH="0" baseline="0">
                <a:ln>
                  <a:noFill/>
                </a:ln>
                <a:solidFill>
                  <a:schemeClr val="bg1"/>
                </a:solidFill>
                <a:effectLst/>
                <a:latin typeface="Arial" charset="0"/>
              </a:defRPr>
            </a:lvl1pPr>
          </a:lstStyle>
          <a:p>
            <a:r>
              <a:rPr lang="en-US" dirty="0"/>
              <a:t>Partition 2</a:t>
            </a:r>
          </a:p>
        </p:txBody>
      </p:sp>
      <p:sp>
        <p:nvSpPr>
          <p:cNvPr id="37" name="Rectangle 36"/>
          <p:cNvSpPr/>
          <p:nvPr/>
        </p:nvSpPr>
        <p:spPr bwMode="auto">
          <a:xfrm>
            <a:off x="3234747"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0</a:t>
            </a:r>
          </a:p>
        </p:txBody>
      </p:sp>
      <p:sp>
        <p:nvSpPr>
          <p:cNvPr id="38" name="Rectangle 37"/>
          <p:cNvSpPr/>
          <p:nvPr/>
        </p:nvSpPr>
        <p:spPr bwMode="auto">
          <a:xfrm>
            <a:off x="3720835"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1</a:t>
            </a:r>
          </a:p>
        </p:txBody>
      </p:sp>
      <p:sp>
        <p:nvSpPr>
          <p:cNvPr id="39" name="Rectangle 38"/>
          <p:cNvSpPr/>
          <p:nvPr/>
        </p:nvSpPr>
        <p:spPr bwMode="auto">
          <a:xfrm>
            <a:off x="4206923"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2</a:t>
            </a:r>
          </a:p>
        </p:txBody>
      </p:sp>
      <p:sp>
        <p:nvSpPr>
          <p:cNvPr id="40" name="Rectangle 39"/>
          <p:cNvSpPr/>
          <p:nvPr/>
        </p:nvSpPr>
        <p:spPr bwMode="auto">
          <a:xfrm>
            <a:off x="4693011"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3</a:t>
            </a:r>
          </a:p>
        </p:txBody>
      </p:sp>
      <p:sp>
        <p:nvSpPr>
          <p:cNvPr id="41" name="Rectangle 40"/>
          <p:cNvSpPr/>
          <p:nvPr/>
        </p:nvSpPr>
        <p:spPr bwMode="auto">
          <a:xfrm>
            <a:off x="5179099"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lang="en-US" sz="1800" dirty="0">
                <a:solidFill>
                  <a:schemeClr val="bg1"/>
                </a:solidFill>
                <a:latin typeface="Arial" charset="0"/>
              </a:rPr>
              <a:t>4</a:t>
            </a:r>
            <a:endParaRPr kumimoji="0" lang="en-US" sz="1800" b="1" i="0" u="none" strike="noStrike" cap="none" normalizeH="0" baseline="0" dirty="0">
              <a:ln>
                <a:noFill/>
              </a:ln>
              <a:solidFill>
                <a:schemeClr val="bg1"/>
              </a:solidFill>
              <a:effectLst/>
              <a:latin typeface="Arial" charset="0"/>
            </a:endParaRPr>
          </a:p>
        </p:txBody>
      </p:sp>
      <p:sp>
        <p:nvSpPr>
          <p:cNvPr id="42" name="Rectangle 41"/>
          <p:cNvSpPr/>
          <p:nvPr/>
        </p:nvSpPr>
        <p:spPr bwMode="auto">
          <a:xfrm>
            <a:off x="5665187"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5</a:t>
            </a:r>
          </a:p>
        </p:txBody>
      </p:sp>
      <p:sp>
        <p:nvSpPr>
          <p:cNvPr id="43" name="Rectangle 42"/>
          <p:cNvSpPr/>
          <p:nvPr/>
        </p:nvSpPr>
        <p:spPr bwMode="auto">
          <a:xfrm>
            <a:off x="6151275"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6</a:t>
            </a:r>
          </a:p>
        </p:txBody>
      </p:sp>
      <p:sp>
        <p:nvSpPr>
          <p:cNvPr id="44" name="Rectangle 43"/>
          <p:cNvSpPr/>
          <p:nvPr/>
        </p:nvSpPr>
        <p:spPr bwMode="auto">
          <a:xfrm>
            <a:off x="6637363"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7</a:t>
            </a:r>
          </a:p>
        </p:txBody>
      </p:sp>
      <p:sp>
        <p:nvSpPr>
          <p:cNvPr id="45" name="Rectangle 44"/>
          <p:cNvSpPr/>
          <p:nvPr/>
        </p:nvSpPr>
        <p:spPr bwMode="auto">
          <a:xfrm>
            <a:off x="7123451"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8</a:t>
            </a:r>
          </a:p>
        </p:txBody>
      </p:sp>
      <p:sp>
        <p:nvSpPr>
          <p:cNvPr id="46" name="Rectangle 45"/>
          <p:cNvSpPr/>
          <p:nvPr/>
        </p:nvSpPr>
        <p:spPr bwMode="auto">
          <a:xfrm>
            <a:off x="7609539"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9</a:t>
            </a:r>
          </a:p>
        </p:txBody>
      </p:sp>
      <p:sp>
        <p:nvSpPr>
          <p:cNvPr id="47" name="Rectangle 46"/>
          <p:cNvSpPr/>
          <p:nvPr/>
        </p:nvSpPr>
        <p:spPr bwMode="auto">
          <a:xfrm>
            <a:off x="8095627" y="2968212"/>
            <a:ext cx="457200" cy="457200"/>
          </a:xfrm>
          <a:prstGeom prst="rect">
            <a:avLst/>
          </a:prstGeom>
          <a:solidFill>
            <a:srgbClr val="7F7F7F"/>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10</a:t>
            </a:r>
          </a:p>
        </p:txBody>
      </p:sp>
      <p:sp>
        <p:nvSpPr>
          <p:cNvPr id="48" name="Rectangle 47"/>
          <p:cNvSpPr/>
          <p:nvPr/>
        </p:nvSpPr>
        <p:spPr bwMode="auto">
          <a:xfrm>
            <a:off x="8581715" y="2968212"/>
            <a:ext cx="457200" cy="457200"/>
          </a:xfrm>
          <a:prstGeom prst="rect">
            <a:avLst/>
          </a:prstGeom>
          <a:solidFill>
            <a:schemeClr val="bg2">
              <a:lumMod val="60000"/>
              <a:lumOff val="40000"/>
            </a:schemeClr>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800" dirty="0">
                <a:solidFill>
                  <a:schemeClr val="bg2">
                    <a:lumMod val="50000"/>
                  </a:schemeClr>
                </a:solidFill>
                <a:latin typeface="Arial" charset="0"/>
              </a:rPr>
              <a:t>11</a:t>
            </a:r>
          </a:p>
        </p:txBody>
      </p:sp>
      <p:sp>
        <p:nvSpPr>
          <p:cNvPr id="50" name="TextBox 49"/>
          <p:cNvSpPr txBox="1"/>
          <p:nvPr/>
        </p:nvSpPr>
        <p:spPr>
          <a:xfrm>
            <a:off x="1143000" y="3754962"/>
            <a:ext cx="1371600" cy="726609"/>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marL="0" marR="0" indent="0" algn="ctr" defTabSz="914400" eaLnBrk="1" latinLnBrk="0" hangingPunct="1">
              <a:lnSpc>
                <a:spcPct val="120000"/>
              </a:lnSpc>
              <a:spcBef>
                <a:spcPct val="20000"/>
              </a:spcBef>
              <a:buClrTx/>
              <a:buSzTx/>
              <a:buFontTx/>
              <a:buNone/>
              <a:tabLst/>
              <a:defRPr kumimoji="0" sz="1800" i="0" u="none" strike="noStrike" cap="none" normalizeH="0" baseline="0">
                <a:ln>
                  <a:noFill/>
                </a:ln>
                <a:solidFill>
                  <a:schemeClr val="bg1"/>
                </a:solidFill>
                <a:effectLst/>
                <a:latin typeface="Arial" charset="0"/>
              </a:defRPr>
            </a:lvl1pPr>
          </a:lstStyle>
          <a:p>
            <a:r>
              <a:rPr lang="en-US" dirty="0"/>
              <a:t>Partition 3</a:t>
            </a:r>
          </a:p>
        </p:txBody>
      </p:sp>
      <p:sp>
        <p:nvSpPr>
          <p:cNvPr id="52" name="Rectangle 51"/>
          <p:cNvSpPr/>
          <p:nvPr/>
        </p:nvSpPr>
        <p:spPr bwMode="auto">
          <a:xfrm>
            <a:off x="3234747" y="3889666"/>
            <a:ext cx="457200" cy="457200"/>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0</a:t>
            </a:r>
          </a:p>
        </p:txBody>
      </p:sp>
      <p:sp>
        <p:nvSpPr>
          <p:cNvPr id="53" name="Rectangle 52"/>
          <p:cNvSpPr/>
          <p:nvPr/>
        </p:nvSpPr>
        <p:spPr bwMode="auto">
          <a:xfrm>
            <a:off x="3720835" y="3889666"/>
            <a:ext cx="457200" cy="457200"/>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1</a:t>
            </a:r>
          </a:p>
        </p:txBody>
      </p:sp>
      <p:sp>
        <p:nvSpPr>
          <p:cNvPr id="54" name="Rectangle 53"/>
          <p:cNvSpPr/>
          <p:nvPr/>
        </p:nvSpPr>
        <p:spPr bwMode="auto">
          <a:xfrm>
            <a:off x="4206923" y="3889666"/>
            <a:ext cx="457200" cy="457200"/>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2</a:t>
            </a:r>
          </a:p>
        </p:txBody>
      </p:sp>
      <p:sp>
        <p:nvSpPr>
          <p:cNvPr id="55" name="Rectangle 54"/>
          <p:cNvSpPr/>
          <p:nvPr/>
        </p:nvSpPr>
        <p:spPr bwMode="auto">
          <a:xfrm>
            <a:off x="4693011" y="3889666"/>
            <a:ext cx="457200" cy="457200"/>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3</a:t>
            </a:r>
          </a:p>
        </p:txBody>
      </p:sp>
      <p:sp>
        <p:nvSpPr>
          <p:cNvPr id="56" name="Rectangle 55"/>
          <p:cNvSpPr/>
          <p:nvPr/>
        </p:nvSpPr>
        <p:spPr bwMode="auto">
          <a:xfrm>
            <a:off x="5179099" y="3889666"/>
            <a:ext cx="457200" cy="457200"/>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lang="en-US" sz="1800" dirty="0">
                <a:solidFill>
                  <a:schemeClr val="bg1"/>
                </a:solidFill>
                <a:latin typeface="Arial" charset="0"/>
              </a:rPr>
              <a:t>4</a:t>
            </a:r>
            <a:endParaRPr kumimoji="0" lang="en-US" sz="1800" b="1" i="0" u="none" strike="noStrike" cap="none" normalizeH="0" baseline="0" dirty="0">
              <a:ln>
                <a:noFill/>
              </a:ln>
              <a:solidFill>
                <a:schemeClr val="bg1"/>
              </a:solidFill>
              <a:effectLst/>
              <a:latin typeface="Arial" charset="0"/>
            </a:endParaRPr>
          </a:p>
        </p:txBody>
      </p:sp>
      <p:sp>
        <p:nvSpPr>
          <p:cNvPr id="57" name="Rectangle 56"/>
          <p:cNvSpPr/>
          <p:nvPr/>
        </p:nvSpPr>
        <p:spPr bwMode="auto">
          <a:xfrm>
            <a:off x="5665187" y="3889666"/>
            <a:ext cx="457200" cy="457200"/>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5</a:t>
            </a:r>
          </a:p>
        </p:txBody>
      </p:sp>
      <p:sp>
        <p:nvSpPr>
          <p:cNvPr id="58" name="Rectangle 57"/>
          <p:cNvSpPr/>
          <p:nvPr/>
        </p:nvSpPr>
        <p:spPr bwMode="auto">
          <a:xfrm>
            <a:off x="6151275" y="3889666"/>
            <a:ext cx="457200" cy="457200"/>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6</a:t>
            </a:r>
          </a:p>
        </p:txBody>
      </p:sp>
      <p:sp>
        <p:nvSpPr>
          <p:cNvPr id="59" name="Rectangle 58"/>
          <p:cNvSpPr/>
          <p:nvPr/>
        </p:nvSpPr>
        <p:spPr bwMode="auto">
          <a:xfrm>
            <a:off x="6637363" y="3889666"/>
            <a:ext cx="457200" cy="457200"/>
          </a:xfrm>
          <a:prstGeom prst="rect">
            <a:avLst/>
          </a:prstGeom>
          <a:solidFill>
            <a:srgbClr val="7289BA"/>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2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Arial" charset="0"/>
              </a:rPr>
              <a:t>7</a:t>
            </a:r>
          </a:p>
        </p:txBody>
      </p:sp>
      <p:sp>
        <p:nvSpPr>
          <p:cNvPr id="60" name="Rectangle 59"/>
          <p:cNvSpPr/>
          <p:nvPr/>
        </p:nvSpPr>
        <p:spPr bwMode="auto">
          <a:xfrm>
            <a:off x="7123451" y="3889666"/>
            <a:ext cx="457200" cy="457200"/>
          </a:xfrm>
          <a:prstGeom prst="rect">
            <a:avLst/>
          </a:prstGeom>
          <a:solidFill>
            <a:schemeClr val="bg2">
              <a:lumMod val="60000"/>
              <a:lumOff val="40000"/>
            </a:schemeClr>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800" dirty="0">
                <a:solidFill>
                  <a:schemeClr val="bg2">
                    <a:lumMod val="50000"/>
                  </a:schemeClr>
                </a:solidFill>
                <a:latin typeface="Arial" charset="0"/>
              </a:rPr>
              <a:t>8</a:t>
            </a:r>
          </a:p>
        </p:txBody>
      </p:sp>
      <p:sp>
        <p:nvSpPr>
          <p:cNvPr id="75" name="TextBox 74"/>
          <p:cNvSpPr txBox="1"/>
          <p:nvPr/>
        </p:nvSpPr>
        <p:spPr>
          <a:xfrm>
            <a:off x="10363200" y="2964685"/>
            <a:ext cx="1219200" cy="400110"/>
          </a:xfrm>
          <a:prstGeom prst="rect">
            <a:avLst/>
          </a:prstGeom>
          <a:noFill/>
        </p:spPr>
        <p:txBody>
          <a:bodyPr wrap="square" rtlCol="0">
            <a:spAutoFit/>
          </a:bodyPr>
          <a:lstStyle/>
          <a:p>
            <a:r>
              <a:rPr lang="en-US" sz="2000" dirty="0"/>
              <a:t>WRITES</a:t>
            </a:r>
          </a:p>
        </p:txBody>
      </p:sp>
      <p:cxnSp>
        <p:nvCxnSpPr>
          <p:cNvPr id="77" name="Straight Arrow Connector 76"/>
          <p:cNvCxnSpPr>
            <a:stCxn id="75" idx="1"/>
            <a:endCxn id="17" idx="3"/>
          </p:cNvCxnSpPr>
          <p:nvPr/>
        </p:nvCxnSpPr>
        <p:spPr bwMode="auto">
          <a:xfrm flipH="1" flipV="1">
            <a:off x="9528127" y="1353904"/>
            <a:ext cx="835073" cy="1810836"/>
          </a:xfrm>
          <a:prstGeom prst="straightConnector1">
            <a:avLst/>
          </a:prstGeom>
          <a:noFill/>
          <a:ln w="9525" cap="flat" cmpd="sng" algn="ctr">
            <a:solidFill>
              <a:schemeClr val="tx1"/>
            </a:solidFill>
            <a:prstDash val="solid"/>
            <a:round/>
            <a:headEnd type="none" w="med" len="med"/>
            <a:tailEnd type="triangle"/>
          </a:ln>
          <a:effectLst/>
        </p:spPr>
      </p:cxnSp>
      <p:cxnSp>
        <p:nvCxnSpPr>
          <p:cNvPr id="78" name="Straight Arrow Connector 77"/>
          <p:cNvCxnSpPr>
            <a:stCxn id="75" idx="1"/>
            <a:endCxn id="31" idx="3"/>
          </p:cNvCxnSpPr>
          <p:nvPr/>
        </p:nvCxnSpPr>
        <p:spPr bwMode="auto">
          <a:xfrm flipH="1" flipV="1">
            <a:off x="8069866" y="2275358"/>
            <a:ext cx="2293334" cy="889382"/>
          </a:xfrm>
          <a:prstGeom prst="straightConnector1">
            <a:avLst/>
          </a:prstGeom>
          <a:noFill/>
          <a:ln w="9525" cap="flat" cmpd="sng" algn="ctr">
            <a:solidFill>
              <a:schemeClr val="tx1"/>
            </a:solidFill>
            <a:prstDash val="solid"/>
            <a:round/>
            <a:headEnd type="none" w="med" len="med"/>
            <a:tailEnd type="triangle"/>
          </a:ln>
          <a:effectLst/>
        </p:spPr>
      </p:cxnSp>
      <p:cxnSp>
        <p:nvCxnSpPr>
          <p:cNvPr id="81" name="Straight Arrow Connector 80"/>
          <p:cNvCxnSpPr>
            <a:stCxn id="75" idx="1"/>
            <a:endCxn id="60" idx="3"/>
          </p:cNvCxnSpPr>
          <p:nvPr/>
        </p:nvCxnSpPr>
        <p:spPr bwMode="auto">
          <a:xfrm flipH="1">
            <a:off x="7580651" y="3164740"/>
            <a:ext cx="2782549" cy="953526"/>
          </a:xfrm>
          <a:prstGeom prst="straightConnector1">
            <a:avLst/>
          </a:prstGeom>
          <a:noFill/>
          <a:ln w="9525" cap="flat" cmpd="sng" algn="ctr">
            <a:solidFill>
              <a:schemeClr val="tx1"/>
            </a:solidFill>
            <a:prstDash val="solid"/>
            <a:round/>
            <a:headEnd type="none" w="med" len="med"/>
            <a:tailEnd type="triangle"/>
          </a:ln>
          <a:effectLst/>
        </p:spPr>
      </p:cxnSp>
      <p:cxnSp>
        <p:nvCxnSpPr>
          <p:cNvPr id="84" name="Straight Arrow Connector 83"/>
          <p:cNvCxnSpPr>
            <a:stCxn id="75" idx="1"/>
            <a:endCxn id="48" idx="3"/>
          </p:cNvCxnSpPr>
          <p:nvPr/>
        </p:nvCxnSpPr>
        <p:spPr bwMode="auto">
          <a:xfrm flipH="1">
            <a:off x="9038915" y="3164740"/>
            <a:ext cx="1324285" cy="32072"/>
          </a:xfrm>
          <a:prstGeom prst="straightConnector1">
            <a:avLst/>
          </a:prstGeom>
          <a:noFill/>
          <a:ln w="9525" cap="flat" cmpd="sng" algn="ctr">
            <a:solidFill>
              <a:schemeClr val="tx1"/>
            </a:solidFill>
            <a:prstDash val="solid"/>
            <a:round/>
            <a:headEnd type="none" w="med" len="med"/>
            <a:tailEnd type="triangle"/>
          </a:ln>
          <a:effectLst/>
        </p:spPr>
      </p:cxnSp>
      <p:sp>
        <p:nvSpPr>
          <p:cNvPr id="87" name="Arrow: Right 86"/>
          <p:cNvSpPr/>
          <p:nvPr/>
        </p:nvSpPr>
        <p:spPr bwMode="auto">
          <a:xfrm>
            <a:off x="3234747" y="4869685"/>
            <a:ext cx="6899853" cy="457200"/>
          </a:xfrm>
          <a:prstGeom prst="rightArrow">
            <a:avLst/>
          </a:prstGeom>
          <a:solidFill>
            <a:srgbClr val="053877"/>
          </a:solidFill>
          <a:ln>
            <a:headEnd type="none" w="med" len="med"/>
            <a:tailEnd type="none" w="med" len="me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800">
              <a:solidFill>
                <a:schemeClr val="bg1"/>
              </a:solidFill>
            </a:endParaRPr>
          </a:p>
        </p:txBody>
      </p:sp>
      <p:sp>
        <p:nvSpPr>
          <p:cNvPr id="88" name="TextBox 87"/>
          <p:cNvSpPr txBox="1"/>
          <p:nvPr/>
        </p:nvSpPr>
        <p:spPr>
          <a:xfrm>
            <a:off x="3276600" y="4621975"/>
            <a:ext cx="1219200" cy="400110"/>
          </a:xfrm>
          <a:prstGeom prst="rect">
            <a:avLst/>
          </a:prstGeom>
          <a:noFill/>
        </p:spPr>
        <p:txBody>
          <a:bodyPr wrap="square" rtlCol="0">
            <a:spAutoFit/>
          </a:bodyPr>
          <a:lstStyle/>
          <a:p>
            <a:r>
              <a:rPr lang="en-US" sz="2000" dirty="0"/>
              <a:t>Older</a:t>
            </a:r>
          </a:p>
        </p:txBody>
      </p:sp>
      <p:sp>
        <p:nvSpPr>
          <p:cNvPr id="89" name="TextBox 88"/>
          <p:cNvSpPr txBox="1"/>
          <p:nvPr/>
        </p:nvSpPr>
        <p:spPr>
          <a:xfrm>
            <a:off x="8657915" y="4621975"/>
            <a:ext cx="1219200" cy="400110"/>
          </a:xfrm>
          <a:prstGeom prst="rect">
            <a:avLst/>
          </a:prstGeom>
          <a:noFill/>
        </p:spPr>
        <p:txBody>
          <a:bodyPr wrap="square" rtlCol="0">
            <a:spAutoFit/>
          </a:bodyPr>
          <a:lstStyle/>
          <a:p>
            <a:r>
              <a:rPr lang="en-US" sz="2000" dirty="0"/>
              <a:t>Newer</a:t>
            </a:r>
          </a:p>
        </p:txBody>
      </p:sp>
    </p:spTree>
    <p:extLst>
      <p:ext uri="{BB962C8B-B14F-4D97-AF65-F5344CB8AC3E}">
        <p14:creationId xmlns:p14="http://schemas.microsoft.com/office/powerpoint/2010/main" val="155264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4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40"/>
                            </p:stCondLst>
                            <p:childTnLst>
                              <p:par>
                                <p:cTn id="8" presetID="1" presetClass="entr" presetSubtype="0" fill="hold" grpId="0" nodeType="afterEffect">
                                  <p:stCondLst>
                                    <p:cond delay="4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80"/>
                            </p:stCondLst>
                            <p:childTnLst>
                              <p:par>
                                <p:cTn id="11" presetID="1" presetClass="entr" presetSubtype="0" fill="hold" grpId="0" nodeType="afterEffect">
                                  <p:stCondLst>
                                    <p:cond delay="4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120"/>
                            </p:stCondLst>
                            <p:childTnLst>
                              <p:par>
                                <p:cTn id="14" presetID="1" presetClass="entr" presetSubtype="0" fill="hold" grpId="0" nodeType="afterEffect">
                                  <p:stCondLst>
                                    <p:cond delay="4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160"/>
                            </p:stCondLst>
                            <p:childTnLst>
                              <p:par>
                                <p:cTn id="17" presetID="1" presetClass="entr" presetSubtype="0" fill="hold" grpId="0" nodeType="afterEffect">
                                  <p:stCondLst>
                                    <p:cond delay="40"/>
                                  </p:stCondLst>
                                  <p:childTnLst>
                                    <p:set>
                                      <p:cBhvr>
                                        <p:cTn id="18" dur="1" fill="hold">
                                          <p:stCondLst>
                                            <p:cond delay="0"/>
                                          </p:stCondLst>
                                        </p:cTn>
                                        <p:tgtEl>
                                          <p:spTgt spid="8"/>
                                        </p:tgtEl>
                                        <p:attrNameLst>
                                          <p:attrName>style.visibility</p:attrName>
                                        </p:attrNameLst>
                                      </p:cBhvr>
                                      <p:to>
                                        <p:strVal val="visible"/>
                                      </p:to>
                                    </p:set>
                                  </p:childTnLst>
                                </p:cTn>
                              </p:par>
                            </p:childTnLst>
                          </p:cTn>
                        </p:par>
                        <p:par>
                          <p:cTn id="19" fill="hold">
                            <p:stCondLst>
                              <p:cond delay="200"/>
                            </p:stCondLst>
                            <p:childTnLst>
                              <p:par>
                                <p:cTn id="20" presetID="1" presetClass="entr" presetSubtype="0" fill="hold" grpId="0" nodeType="afterEffect">
                                  <p:stCondLst>
                                    <p:cond delay="4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p:stCondLst>
                              <p:cond delay="240"/>
                            </p:stCondLst>
                            <p:childTnLst>
                              <p:par>
                                <p:cTn id="23" presetID="1" presetClass="entr" presetSubtype="0" fill="hold" grpId="0" nodeType="afterEffect">
                                  <p:stCondLst>
                                    <p:cond delay="4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280"/>
                            </p:stCondLst>
                            <p:childTnLst>
                              <p:par>
                                <p:cTn id="26" presetID="1" presetClass="entr" presetSubtype="0" fill="hold" grpId="0" nodeType="afterEffect">
                                  <p:stCondLst>
                                    <p:cond delay="40"/>
                                  </p:stCondLst>
                                  <p:childTnLst>
                                    <p:set>
                                      <p:cBhvr>
                                        <p:cTn id="27" dur="1" fill="hold">
                                          <p:stCondLst>
                                            <p:cond delay="0"/>
                                          </p:stCondLst>
                                        </p:cTn>
                                        <p:tgtEl>
                                          <p:spTgt spid="11"/>
                                        </p:tgtEl>
                                        <p:attrNameLst>
                                          <p:attrName>style.visibility</p:attrName>
                                        </p:attrNameLst>
                                      </p:cBhvr>
                                      <p:to>
                                        <p:strVal val="visible"/>
                                      </p:to>
                                    </p:set>
                                  </p:childTnLst>
                                </p:cTn>
                              </p:par>
                            </p:childTnLst>
                          </p:cTn>
                        </p:par>
                        <p:par>
                          <p:cTn id="28" fill="hold">
                            <p:stCondLst>
                              <p:cond delay="320"/>
                            </p:stCondLst>
                            <p:childTnLst>
                              <p:par>
                                <p:cTn id="29" presetID="1" presetClass="entr" presetSubtype="0" fill="hold" grpId="0" nodeType="afterEffect">
                                  <p:stCondLst>
                                    <p:cond delay="40"/>
                                  </p:stCondLst>
                                  <p:childTnLst>
                                    <p:set>
                                      <p:cBhvr>
                                        <p:cTn id="30" dur="1" fill="hold">
                                          <p:stCondLst>
                                            <p:cond delay="0"/>
                                          </p:stCondLst>
                                        </p:cTn>
                                        <p:tgtEl>
                                          <p:spTgt spid="12"/>
                                        </p:tgtEl>
                                        <p:attrNameLst>
                                          <p:attrName>style.visibility</p:attrName>
                                        </p:attrNameLst>
                                      </p:cBhvr>
                                      <p:to>
                                        <p:strVal val="visible"/>
                                      </p:to>
                                    </p:set>
                                  </p:childTnLst>
                                </p:cTn>
                              </p:par>
                            </p:childTnLst>
                          </p:cTn>
                        </p:par>
                        <p:par>
                          <p:cTn id="31" fill="hold">
                            <p:stCondLst>
                              <p:cond delay="360"/>
                            </p:stCondLst>
                            <p:childTnLst>
                              <p:par>
                                <p:cTn id="32" presetID="1" presetClass="entr" presetSubtype="0" fill="hold" grpId="0" nodeType="afterEffect">
                                  <p:stCondLst>
                                    <p:cond delay="40"/>
                                  </p:stCondLst>
                                  <p:childTnLst>
                                    <p:set>
                                      <p:cBhvr>
                                        <p:cTn id="33" dur="1" fill="hold">
                                          <p:stCondLst>
                                            <p:cond delay="0"/>
                                          </p:stCondLst>
                                        </p:cTn>
                                        <p:tgtEl>
                                          <p:spTgt spid="13"/>
                                        </p:tgtEl>
                                        <p:attrNameLst>
                                          <p:attrName>style.visibility</p:attrName>
                                        </p:attrNameLst>
                                      </p:cBhvr>
                                      <p:to>
                                        <p:strVal val="visible"/>
                                      </p:to>
                                    </p:set>
                                  </p:childTnLst>
                                </p:cTn>
                              </p:par>
                            </p:childTnLst>
                          </p:cTn>
                        </p:par>
                        <p:par>
                          <p:cTn id="34" fill="hold">
                            <p:stCondLst>
                              <p:cond delay="400"/>
                            </p:stCondLst>
                            <p:childTnLst>
                              <p:par>
                                <p:cTn id="35" presetID="1" presetClass="entr" presetSubtype="0" fill="hold" grpId="0" nodeType="afterEffect">
                                  <p:stCondLst>
                                    <p:cond delay="40"/>
                                  </p:stCondLst>
                                  <p:childTnLst>
                                    <p:set>
                                      <p:cBhvr>
                                        <p:cTn id="36" dur="1" fill="hold">
                                          <p:stCondLst>
                                            <p:cond delay="0"/>
                                          </p:stCondLst>
                                        </p:cTn>
                                        <p:tgtEl>
                                          <p:spTgt spid="14"/>
                                        </p:tgtEl>
                                        <p:attrNameLst>
                                          <p:attrName>style.visibility</p:attrName>
                                        </p:attrNameLst>
                                      </p:cBhvr>
                                      <p:to>
                                        <p:strVal val="visible"/>
                                      </p:to>
                                    </p:set>
                                  </p:childTnLst>
                                </p:cTn>
                              </p:par>
                            </p:childTnLst>
                          </p:cTn>
                        </p:par>
                        <p:par>
                          <p:cTn id="37" fill="hold">
                            <p:stCondLst>
                              <p:cond delay="440"/>
                            </p:stCondLst>
                            <p:childTnLst>
                              <p:par>
                                <p:cTn id="38" presetID="1" presetClass="entr" presetSubtype="0" fill="hold" grpId="0" nodeType="afterEffect">
                                  <p:stCondLst>
                                    <p:cond delay="40"/>
                                  </p:stCondLst>
                                  <p:childTnLst>
                                    <p:set>
                                      <p:cBhvr>
                                        <p:cTn id="39" dur="1" fill="hold">
                                          <p:stCondLst>
                                            <p:cond delay="0"/>
                                          </p:stCondLst>
                                        </p:cTn>
                                        <p:tgtEl>
                                          <p:spTgt spid="15"/>
                                        </p:tgtEl>
                                        <p:attrNameLst>
                                          <p:attrName>style.visibility</p:attrName>
                                        </p:attrNameLst>
                                      </p:cBhvr>
                                      <p:to>
                                        <p:strVal val="visible"/>
                                      </p:to>
                                    </p:set>
                                  </p:childTnLst>
                                </p:cTn>
                              </p:par>
                            </p:childTnLst>
                          </p:cTn>
                        </p:par>
                        <p:par>
                          <p:cTn id="40" fill="hold">
                            <p:stCondLst>
                              <p:cond delay="480"/>
                            </p:stCondLst>
                            <p:childTnLst>
                              <p:par>
                                <p:cTn id="41" presetID="1" presetClass="entr" presetSubtype="0" fill="hold" grpId="0" nodeType="afterEffect">
                                  <p:stCondLst>
                                    <p:cond delay="40"/>
                                  </p:stCondLst>
                                  <p:childTnLst>
                                    <p:set>
                                      <p:cBhvr>
                                        <p:cTn id="42" dur="1" fill="hold">
                                          <p:stCondLst>
                                            <p:cond delay="0"/>
                                          </p:stCondLst>
                                        </p:cTn>
                                        <p:tgtEl>
                                          <p:spTgt spid="16"/>
                                        </p:tgtEl>
                                        <p:attrNameLst>
                                          <p:attrName>style.visibility</p:attrName>
                                        </p:attrNameLst>
                                      </p:cBhvr>
                                      <p:to>
                                        <p:strVal val="visible"/>
                                      </p:to>
                                    </p:set>
                                  </p:childTnLst>
                                </p:cTn>
                              </p:par>
                            </p:childTnLst>
                          </p:cTn>
                        </p:par>
                        <p:par>
                          <p:cTn id="43" fill="hold">
                            <p:stCondLst>
                              <p:cond delay="520"/>
                            </p:stCondLst>
                            <p:childTnLst>
                              <p:par>
                                <p:cTn id="44" presetID="1" presetClass="entr" presetSubtype="0" fill="hold" grpId="0" nodeType="afterEffect">
                                  <p:stCondLst>
                                    <p:cond delay="40"/>
                                  </p:stCondLst>
                                  <p:childTnLst>
                                    <p:set>
                                      <p:cBhvr>
                                        <p:cTn id="45" dur="1" fill="hold">
                                          <p:stCondLst>
                                            <p:cond delay="0"/>
                                          </p:stCondLst>
                                        </p:cTn>
                                        <p:tgtEl>
                                          <p:spTgt spid="17"/>
                                        </p:tgtEl>
                                        <p:attrNameLst>
                                          <p:attrName>style.visibility</p:attrName>
                                        </p:attrNameLst>
                                      </p:cBhvr>
                                      <p:to>
                                        <p:strVal val="visible"/>
                                      </p:to>
                                    </p:set>
                                  </p:childTnLst>
                                </p:cTn>
                              </p:par>
                            </p:childTnLst>
                          </p:cTn>
                        </p:par>
                        <p:par>
                          <p:cTn id="46" fill="hold">
                            <p:stCondLst>
                              <p:cond delay="560"/>
                            </p:stCondLst>
                            <p:childTnLst>
                              <p:par>
                                <p:cTn id="47" presetID="1" presetClass="entr" presetSubtype="0" fill="hold" grpId="0" nodeType="afterEffect">
                                  <p:stCondLst>
                                    <p:cond delay="40"/>
                                  </p:stCondLst>
                                  <p:childTnLst>
                                    <p:set>
                                      <p:cBhvr>
                                        <p:cTn id="48" dur="1" fill="hold">
                                          <p:stCondLst>
                                            <p:cond delay="0"/>
                                          </p:stCondLst>
                                        </p:cTn>
                                        <p:tgtEl>
                                          <p:spTgt spid="31"/>
                                        </p:tgtEl>
                                        <p:attrNameLst>
                                          <p:attrName>style.visibility</p:attrName>
                                        </p:attrNameLst>
                                      </p:cBhvr>
                                      <p:to>
                                        <p:strVal val="visible"/>
                                      </p:to>
                                    </p:set>
                                  </p:childTnLst>
                                </p:cTn>
                              </p:par>
                            </p:childTnLst>
                          </p:cTn>
                        </p:par>
                        <p:par>
                          <p:cTn id="49" fill="hold">
                            <p:stCondLst>
                              <p:cond delay="600"/>
                            </p:stCondLst>
                            <p:childTnLst>
                              <p:par>
                                <p:cTn id="50" presetID="1" presetClass="entr" presetSubtype="0" fill="hold" grpId="0" nodeType="afterEffect">
                                  <p:stCondLst>
                                    <p:cond delay="40"/>
                                  </p:stCondLst>
                                  <p:childTnLst>
                                    <p:set>
                                      <p:cBhvr>
                                        <p:cTn id="51" dur="1" fill="hold">
                                          <p:stCondLst>
                                            <p:cond delay="0"/>
                                          </p:stCondLst>
                                        </p:cTn>
                                        <p:tgtEl>
                                          <p:spTgt spid="30"/>
                                        </p:tgtEl>
                                        <p:attrNameLst>
                                          <p:attrName>style.visibility</p:attrName>
                                        </p:attrNameLst>
                                      </p:cBhvr>
                                      <p:to>
                                        <p:strVal val="visible"/>
                                      </p:to>
                                    </p:set>
                                  </p:childTnLst>
                                </p:cTn>
                              </p:par>
                            </p:childTnLst>
                          </p:cTn>
                        </p:par>
                        <p:par>
                          <p:cTn id="52" fill="hold">
                            <p:stCondLst>
                              <p:cond delay="640"/>
                            </p:stCondLst>
                            <p:childTnLst>
                              <p:par>
                                <p:cTn id="53" presetID="1" presetClass="entr" presetSubtype="0" fill="hold" grpId="0" nodeType="afterEffect">
                                  <p:stCondLst>
                                    <p:cond delay="40"/>
                                  </p:stCondLst>
                                  <p:childTnLst>
                                    <p:set>
                                      <p:cBhvr>
                                        <p:cTn id="54" dur="1" fill="hold">
                                          <p:stCondLst>
                                            <p:cond delay="0"/>
                                          </p:stCondLst>
                                        </p:cTn>
                                        <p:tgtEl>
                                          <p:spTgt spid="29"/>
                                        </p:tgtEl>
                                        <p:attrNameLst>
                                          <p:attrName>style.visibility</p:attrName>
                                        </p:attrNameLst>
                                      </p:cBhvr>
                                      <p:to>
                                        <p:strVal val="visible"/>
                                      </p:to>
                                    </p:set>
                                  </p:childTnLst>
                                </p:cTn>
                              </p:par>
                            </p:childTnLst>
                          </p:cTn>
                        </p:par>
                        <p:par>
                          <p:cTn id="55" fill="hold">
                            <p:stCondLst>
                              <p:cond delay="680"/>
                            </p:stCondLst>
                            <p:childTnLst>
                              <p:par>
                                <p:cTn id="56" presetID="1" presetClass="entr" presetSubtype="0" fill="hold" grpId="0" nodeType="afterEffect">
                                  <p:stCondLst>
                                    <p:cond delay="40"/>
                                  </p:stCondLst>
                                  <p:childTnLst>
                                    <p:set>
                                      <p:cBhvr>
                                        <p:cTn id="57" dur="1" fill="hold">
                                          <p:stCondLst>
                                            <p:cond delay="0"/>
                                          </p:stCondLst>
                                        </p:cTn>
                                        <p:tgtEl>
                                          <p:spTgt spid="28"/>
                                        </p:tgtEl>
                                        <p:attrNameLst>
                                          <p:attrName>style.visibility</p:attrName>
                                        </p:attrNameLst>
                                      </p:cBhvr>
                                      <p:to>
                                        <p:strVal val="visible"/>
                                      </p:to>
                                    </p:set>
                                  </p:childTnLst>
                                </p:cTn>
                              </p:par>
                            </p:childTnLst>
                          </p:cTn>
                        </p:par>
                        <p:par>
                          <p:cTn id="58" fill="hold">
                            <p:stCondLst>
                              <p:cond delay="720"/>
                            </p:stCondLst>
                            <p:childTnLst>
                              <p:par>
                                <p:cTn id="59" presetID="1" presetClass="entr" presetSubtype="0" fill="hold" grpId="0" nodeType="afterEffect">
                                  <p:stCondLst>
                                    <p:cond delay="40"/>
                                  </p:stCondLst>
                                  <p:childTnLst>
                                    <p:set>
                                      <p:cBhvr>
                                        <p:cTn id="60" dur="1" fill="hold">
                                          <p:stCondLst>
                                            <p:cond delay="0"/>
                                          </p:stCondLst>
                                        </p:cTn>
                                        <p:tgtEl>
                                          <p:spTgt spid="27"/>
                                        </p:tgtEl>
                                        <p:attrNameLst>
                                          <p:attrName>style.visibility</p:attrName>
                                        </p:attrNameLst>
                                      </p:cBhvr>
                                      <p:to>
                                        <p:strVal val="visible"/>
                                      </p:to>
                                    </p:set>
                                  </p:childTnLst>
                                </p:cTn>
                              </p:par>
                            </p:childTnLst>
                          </p:cTn>
                        </p:par>
                        <p:par>
                          <p:cTn id="61" fill="hold">
                            <p:stCondLst>
                              <p:cond delay="760"/>
                            </p:stCondLst>
                            <p:childTnLst>
                              <p:par>
                                <p:cTn id="62" presetID="1" presetClass="entr" presetSubtype="0" fill="hold" grpId="0" nodeType="afterEffect">
                                  <p:stCondLst>
                                    <p:cond delay="40"/>
                                  </p:stCondLst>
                                  <p:childTnLst>
                                    <p:set>
                                      <p:cBhvr>
                                        <p:cTn id="63" dur="1" fill="hold">
                                          <p:stCondLst>
                                            <p:cond delay="0"/>
                                          </p:stCondLst>
                                        </p:cTn>
                                        <p:tgtEl>
                                          <p:spTgt spid="26"/>
                                        </p:tgtEl>
                                        <p:attrNameLst>
                                          <p:attrName>style.visibility</p:attrName>
                                        </p:attrNameLst>
                                      </p:cBhvr>
                                      <p:to>
                                        <p:strVal val="visible"/>
                                      </p:to>
                                    </p:set>
                                  </p:childTnLst>
                                </p:cTn>
                              </p:par>
                            </p:childTnLst>
                          </p:cTn>
                        </p:par>
                        <p:par>
                          <p:cTn id="64" fill="hold">
                            <p:stCondLst>
                              <p:cond delay="800"/>
                            </p:stCondLst>
                            <p:childTnLst>
                              <p:par>
                                <p:cTn id="65" presetID="1" presetClass="entr" presetSubtype="0" fill="hold" grpId="0" nodeType="afterEffect">
                                  <p:stCondLst>
                                    <p:cond delay="40"/>
                                  </p:stCondLst>
                                  <p:childTnLst>
                                    <p:set>
                                      <p:cBhvr>
                                        <p:cTn id="66" dur="1" fill="hold">
                                          <p:stCondLst>
                                            <p:cond delay="0"/>
                                          </p:stCondLst>
                                        </p:cTn>
                                        <p:tgtEl>
                                          <p:spTgt spid="25"/>
                                        </p:tgtEl>
                                        <p:attrNameLst>
                                          <p:attrName>style.visibility</p:attrName>
                                        </p:attrNameLst>
                                      </p:cBhvr>
                                      <p:to>
                                        <p:strVal val="visible"/>
                                      </p:to>
                                    </p:set>
                                  </p:childTnLst>
                                </p:cTn>
                              </p:par>
                            </p:childTnLst>
                          </p:cTn>
                        </p:par>
                        <p:par>
                          <p:cTn id="67" fill="hold">
                            <p:stCondLst>
                              <p:cond delay="840"/>
                            </p:stCondLst>
                            <p:childTnLst>
                              <p:par>
                                <p:cTn id="68" presetID="1" presetClass="entr" presetSubtype="0" fill="hold" grpId="0" nodeType="afterEffect">
                                  <p:stCondLst>
                                    <p:cond delay="40"/>
                                  </p:stCondLst>
                                  <p:childTnLst>
                                    <p:set>
                                      <p:cBhvr>
                                        <p:cTn id="69" dur="1" fill="hold">
                                          <p:stCondLst>
                                            <p:cond delay="0"/>
                                          </p:stCondLst>
                                        </p:cTn>
                                        <p:tgtEl>
                                          <p:spTgt spid="24"/>
                                        </p:tgtEl>
                                        <p:attrNameLst>
                                          <p:attrName>style.visibility</p:attrName>
                                        </p:attrNameLst>
                                      </p:cBhvr>
                                      <p:to>
                                        <p:strVal val="visible"/>
                                      </p:to>
                                    </p:set>
                                  </p:childTnLst>
                                </p:cTn>
                              </p:par>
                            </p:childTnLst>
                          </p:cTn>
                        </p:par>
                        <p:par>
                          <p:cTn id="70" fill="hold">
                            <p:stCondLst>
                              <p:cond delay="880"/>
                            </p:stCondLst>
                            <p:childTnLst>
                              <p:par>
                                <p:cTn id="71" presetID="1" presetClass="entr" presetSubtype="0" fill="hold" grpId="0" nodeType="afterEffect">
                                  <p:stCondLst>
                                    <p:cond delay="40"/>
                                  </p:stCondLst>
                                  <p:childTnLst>
                                    <p:set>
                                      <p:cBhvr>
                                        <p:cTn id="72" dur="1" fill="hold">
                                          <p:stCondLst>
                                            <p:cond delay="0"/>
                                          </p:stCondLst>
                                        </p:cTn>
                                        <p:tgtEl>
                                          <p:spTgt spid="23"/>
                                        </p:tgtEl>
                                        <p:attrNameLst>
                                          <p:attrName>style.visibility</p:attrName>
                                        </p:attrNameLst>
                                      </p:cBhvr>
                                      <p:to>
                                        <p:strVal val="visible"/>
                                      </p:to>
                                    </p:set>
                                  </p:childTnLst>
                                </p:cTn>
                              </p:par>
                            </p:childTnLst>
                          </p:cTn>
                        </p:par>
                        <p:par>
                          <p:cTn id="73" fill="hold">
                            <p:stCondLst>
                              <p:cond delay="920"/>
                            </p:stCondLst>
                            <p:childTnLst>
                              <p:par>
                                <p:cTn id="74" presetID="1" presetClass="entr" presetSubtype="0" fill="hold" grpId="0" nodeType="afterEffect">
                                  <p:stCondLst>
                                    <p:cond delay="40"/>
                                  </p:stCondLst>
                                  <p:childTnLst>
                                    <p:set>
                                      <p:cBhvr>
                                        <p:cTn id="75" dur="1" fill="hold">
                                          <p:stCondLst>
                                            <p:cond delay="0"/>
                                          </p:stCondLst>
                                        </p:cTn>
                                        <p:tgtEl>
                                          <p:spTgt spid="22"/>
                                        </p:tgtEl>
                                        <p:attrNameLst>
                                          <p:attrName>style.visibility</p:attrName>
                                        </p:attrNameLst>
                                      </p:cBhvr>
                                      <p:to>
                                        <p:strVal val="visible"/>
                                      </p:to>
                                    </p:set>
                                  </p:childTnLst>
                                </p:cTn>
                              </p:par>
                            </p:childTnLst>
                          </p:cTn>
                        </p:par>
                        <p:par>
                          <p:cTn id="76" fill="hold">
                            <p:stCondLst>
                              <p:cond delay="960"/>
                            </p:stCondLst>
                            <p:childTnLst>
                              <p:par>
                                <p:cTn id="77" presetID="1" presetClass="entr" presetSubtype="0" fill="hold" grpId="0" nodeType="afterEffect">
                                  <p:stCondLst>
                                    <p:cond delay="40"/>
                                  </p:stCondLst>
                                  <p:childTnLst>
                                    <p:set>
                                      <p:cBhvr>
                                        <p:cTn id="78" dur="1" fill="hold">
                                          <p:stCondLst>
                                            <p:cond delay="0"/>
                                          </p:stCondLst>
                                        </p:cTn>
                                        <p:tgtEl>
                                          <p:spTgt spid="20"/>
                                        </p:tgtEl>
                                        <p:attrNameLst>
                                          <p:attrName>style.visibility</p:attrName>
                                        </p:attrNameLst>
                                      </p:cBhvr>
                                      <p:to>
                                        <p:strVal val="visible"/>
                                      </p:to>
                                    </p:set>
                                  </p:childTnLst>
                                </p:cTn>
                              </p:par>
                            </p:childTnLst>
                          </p:cTn>
                        </p:par>
                        <p:par>
                          <p:cTn id="79" fill="hold">
                            <p:stCondLst>
                              <p:cond delay="1000"/>
                            </p:stCondLst>
                            <p:childTnLst>
                              <p:par>
                                <p:cTn id="80" presetID="1" presetClass="entr" presetSubtype="0" fill="hold" grpId="0" nodeType="afterEffect">
                                  <p:stCondLst>
                                    <p:cond delay="130"/>
                                  </p:stCondLst>
                                  <p:childTnLst>
                                    <p:set>
                                      <p:cBhvr>
                                        <p:cTn id="81" dur="1" fill="hold">
                                          <p:stCondLst>
                                            <p:cond delay="0"/>
                                          </p:stCondLst>
                                        </p:cTn>
                                        <p:tgtEl>
                                          <p:spTgt spid="35"/>
                                        </p:tgtEl>
                                        <p:attrNameLst>
                                          <p:attrName>style.visibility</p:attrName>
                                        </p:attrNameLst>
                                      </p:cBhvr>
                                      <p:to>
                                        <p:strVal val="visible"/>
                                      </p:to>
                                    </p:set>
                                  </p:childTnLst>
                                </p:cTn>
                              </p:par>
                            </p:childTnLst>
                          </p:cTn>
                        </p:par>
                        <p:par>
                          <p:cTn id="82" fill="hold">
                            <p:stCondLst>
                              <p:cond delay="1130"/>
                            </p:stCondLst>
                            <p:childTnLst>
                              <p:par>
                                <p:cTn id="83" presetID="1" presetClass="entr" presetSubtype="0" fill="hold" grpId="0" nodeType="afterEffect">
                                  <p:stCondLst>
                                    <p:cond delay="40"/>
                                  </p:stCondLst>
                                  <p:childTnLst>
                                    <p:set>
                                      <p:cBhvr>
                                        <p:cTn id="84" dur="1" fill="hold">
                                          <p:stCondLst>
                                            <p:cond delay="0"/>
                                          </p:stCondLst>
                                        </p:cTn>
                                        <p:tgtEl>
                                          <p:spTgt spid="37"/>
                                        </p:tgtEl>
                                        <p:attrNameLst>
                                          <p:attrName>style.visibility</p:attrName>
                                        </p:attrNameLst>
                                      </p:cBhvr>
                                      <p:to>
                                        <p:strVal val="visible"/>
                                      </p:to>
                                    </p:set>
                                  </p:childTnLst>
                                </p:cTn>
                              </p:par>
                            </p:childTnLst>
                          </p:cTn>
                        </p:par>
                        <p:par>
                          <p:cTn id="85" fill="hold">
                            <p:stCondLst>
                              <p:cond delay="1170"/>
                            </p:stCondLst>
                            <p:childTnLst>
                              <p:par>
                                <p:cTn id="86" presetID="1" presetClass="entr" presetSubtype="0" fill="hold" grpId="0" nodeType="afterEffect">
                                  <p:stCondLst>
                                    <p:cond delay="40"/>
                                  </p:stCondLst>
                                  <p:childTnLst>
                                    <p:set>
                                      <p:cBhvr>
                                        <p:cTn id="87" dur="1" fill="hold">
                                          <p:stCondLst>
                                            <p:cond delay="0"/>
                                          </p:stCondLst>
                                        </p:cTn>
                                        <p:tgtEl>
                                          <p:spTgt spid="38"/>
                                        </p:tgtEl>
                                        <p:attrNameLst>
                                          <p:attrName>style.visibility</p:attrName>
                                        </p:attrNameLst>
                                      </p:cBhvr>
                                      <p:to>
                                        <p:strVal val="visible"/>
                                      </p:to>
                                    </p:set>
                                  </p:childTnLst>
                                </p:cTn>
                              </p:par>
                            </p:childTnLst>
                          </p:cTn>
                        </p:par>
                        <p:par>
                          <p:cTn id="88" fill="hold">
                            <p:stCondLst>
                              <p:cond delay="1210"/>
                            </p:stCondLst>
                            <p:childTnLst>
                              <p:par>
                                <p:cTn id="89" presetID="1" presetClass="entr" presetSubtype="0" fill="hold" grpId="0" nodeType="afterEffect">
                                  <p:stCondLst>
                                    <p:cond delay="40"/>
                                  </p:stCondLst>
                                  <p:childTnLst>
                                    <p:set>
                                      <p:cBhvr>
                                        <p:cTn id="90" dur="1" fill="hold">
                                          <p:stCondLst>
                                            <p:cond delay="0"/>
                                          </p:stCondLst>
                                        </p:cTn>
                                        <p:tgtEl>
                                          <p:spTgt spid="39"/>
                                        </p:tgtEl>
                                        <p:attrNameLst>
                                          <p:attrName>style.visibility</p:attrName>
                                        </p:attrNameLst>
                                      </p:cBhvr>
                                      <p:to>
                                        <p:strVal val="visible"/>
                                      </p:to>
                                    </p:set>
                                  </p:childTnLst>
                                </p:cTn>
                              </p:par>
                            </p:childTnLst>
                          </p:cTn>
                        </p:par>
                        <p:par>
                          <p:cTn id="91" fill="hold">
                            <p:stCondLst>
                              <p:cond delay="1250"/>
                            </p:stCondLst>
                            <p:childTnLst>
                              <p:par>
                                <p:cTn id="92" presetID="1" presetClass="entr" presetSubtype="0" fill="hold" grpId="0" nodeType="afterEffect">
                                  <p:stCondLst>
                                    <p:cond delay="40"/>
                                  </p:stCondLst>
                                  <p:childTnLst>
                                    <p:set>
                                      <p:cBhvr>
                                        <p:cTn id="93" dur="1" fill="hold">
                                          <p:stCondLst>
                                            <p:cond delay="0"/>
                                          </p:stCondLst>
                                        </p:cTn>
                                        <p:tgtEl>
                                          <p:spTgt spid="40"/>
                                        </p:tgtEl>
                                        <p:attrNameLst>
                                          <p:attrName>style.visibility</p:attrName>
                                        </p:attrNameLst>
                                      </p:cBhvr>
                                      <p:to>
                                        <p:strVal val="visible"/>
                                      </p:to>
                                    </p:set>
                                  </p:childTnLst>
                                </p:cTn>
                              </p:par>
                            </p:childTnLst>
                          </p:cTn>
                        </p:par>
                        <p:par>
                          <p:cTn id="94" fill="hold">
                            <p:stCondLst>
                              <p:cond delay="1290"/>
                            </p:stCondLst>
                            <p:childTnLst>
                              <p:par>
                                <p:cTn id="95" presetID="1" presetClass="entr" presetSubtype="0" fill="hold" grpId="0" nodeType="afterEffect">
                                  <p:stCondLst>
                                    <p:cond delay="40"/>
                                  </p:stCondLst>
                                  <p:childTnLst>
                                    <p:set>
                                      <p:cBhvr>
                                        <p:cTn id="96" dur="1" fill="hold">
                                          <p:stCondLst>
                                            <p:cond delay="0"/>
                                          </p:stCondLst>
                                        </p:cTn>
                                        <p:tgtEl>
                                          <p:spTgt spid="41"/>
                                        </p:tgtEl>
                                        <p:attrNameLst>
                                          <p:attrName>style.visibility</p:attrName>
                                        </p:attrNameLst>
                                      </p:cBhvr>
                                      <p:to>
                                        <p:strVal val="visible"/>
                                      </p:to>
                                    </p:set>
                                  </p:childTnLst>
                                </p:cTn>
                              </p:par>
                            </p:childTnLst>
                          </p:cTn>
                        </p:par>
                        <p:par>
                          <p:cTn id="97" fill="hold">
                            <p:stCondLst>
                              <p:cond delay="1330"/>
                            </p:stCondLst>
                            <p:childTnLst>
                              <p:par>
                                <p:cTn id="98" presetID="1" presetClass="entr" presetSubtype="0" fill="hold" grpId="0" nodeType="afterEffect">
                                  <p:stCondLst>
                                    <p:cond delay="40"/>
                                  </p:stCondLst>
                                  <p:childTnLst>
                                    <p:set>
                                      <p:cBhvr>
                                        <p:cTn id="99" dur="1" fill="hold">
                                          <p:stCondLst>
                                            <p:cond delay="0"/>
                                          </p:stCondLst>
                                        </p:cTn>
                                        <p:tgtEl>
                                          <p:spTgt spid="42"/>
                                        </p:tgtEl>
                                        <p:attrNameLst>
                                          <p:attrName>style.visibility</p:attrName>
                                        </p:attrNameLst>
                                      </p:cBhvr>
                                      <p:to>
                                        <p:strVal val="visible"/>
                                      </p:to>
                                    </p:set>
                                  </p:childTnLst>
                                </p:cTn>
                              </p:par>
                            </p:childTnLst>
                          </p:cTn>
                        </p:par>
                        <p:par>
                          <p:cTn id="100" fill="hold">
                            <p:stCondLst>
                              <p:cond delay="1370"/>
                            </p:stCondLst>
                            <p:childTnLst>
                              <p:par>
                                <p:cTn id="101" presetID="1" presetClass="entr" presetSubtype="0" fill="hold" grpId="0" nodeType="afterEffect">
                                  <p:stCondLst>
                                    <p:cond delay="40"/>
                                  </p:stCondLst>
                                  <p:childTnLst>
                                    <p:set>
                                      <p:cBhvr>
                                        <p:cTn id="102" dur="1" fill="hold">
                                          <p:stCondLst>
                                            <p:cond delay="0"/>
                                          </p:stCondLst>
                                        </p:cTn>
                                        <p:tgtEl>
                                          <p:spTgt spid="43"/>
                                        </p:tgtEl>
                                        <p:attrNameLst>
                                          <p:attrName>style.visibility</p:attrName>
                                        </p:attrNameLst>
                                      </p:cBhvr>
                                      <p:to>
                                        <p:strVal val="visible"/>
                                      </p:to>
                                    </p:set>
                                  </p:childTnLst>
                                </p:cTn>
                              </p:par>
                            </p:childTnLst>
                          </p:cTn>
                        </p:par>
                        <p:par>
                          <p:cTn id="103" fill="hold">
                            <p:stCondLst>
                              <p:cond delay="1410"/>
                            </p:stCondLst>
                            <p:childTnLst>
                              <p:par>
                                <p:cTn id="104" presetID="1" presetClass="entr" presetSubtype="0" fill="hold" grpId="0" nodeType="afterEffect">
                                  <p:stCondLst>
                                    <p:cond delay="40"/>
                                  </p:stCondLst>
                                  <p:childTnLst>
                                    <p:set>
                                      <p:cBhvr>
                                        <p:cTn id="105" dur="1" fill="hold">
                                          <p:stCondLst>
                                            <p:cond delay="0"/>
                                          </p:stCondLst>
                                        </p:cTn>
                                        <p:tgtEl>
                                          <p:spTgt spid="44"/>
                                        </p:tgtEl>
                                        <p:attrNameLst>
                                          <p:attrName>style.visibility</p:attrName>
                                        </p:attrNameLst>
                                      </p:cBhvr>
                                      <p:to>
                                        <p:strVal val="visible"/>
                                      </p:to>
                                    </p:set>
                                  </p:childTnLst>
                                </p:cTn>
                              </p:par>
                            </p:childTnLst>
                          </p:cTn>
                        </p:par>
                        <p:par>
                          <p:cTn id="106" fill="hold">
                            <p:stCondLst>
                              <p:cond delay="1450"/>
                            </p:stCondLst>
                            <p:childTnLst>
                              <p:par>
                                <p:cTn id="107" presetID="1" presetClass="entr" presetSubtype="0" fill="hold" grpId="0" nodeType="afterEffect">
                                  <p:stCondLst>
                                    <p:cond delay="40"/>
                                  </p:stCondLst>
                                  <p:childTnLst>
                                    <p:set>
                                      <p:cBhvr>
                                        <p:cTn id="108" dur="1" fill="hold">
                                          <p:stCondLst>
                                            <p:cond delay="0"/>
                                          </p:stCondLst>
                                        </p:cTn>
                                        <p:tgtEl>
                                          <p:spTgt spid="45"/>
                                        </p:tgtEl>
                                        <p:attrNameLst>
                                          <p:attrName>style.visibility</p:attrName>
                                        </p:attrNameLst>
                                      </p:cBhvr>
                                      <p:to>
                                        <p:strVal val="visible"/>
                                      </p:to>
                                    </p:set>
                                  </p:childTnLst>
                                </p:cTn>
                              </p:par>
                            </p:childTnLst>
                          </p:cTn>
                        </p:par>
                        <p:par>
                          <p:cTn id="109" fill="hold">
                            <p:stCondLst>
                              <p:cond delay="1490"/>
                            </p:stCondLst>
                            <p:childTnLst>
                              <p:par>
                                <p:cTn id="110" presetID="1" presetClass="entr" presetSubtype="0" fill="hold" grpId="0" nodeType="afterEffect">
                                  <p:stCondLst>
                                    <p:cond delay="40"/>
                                  </p:stCondLst>
                                  <p:childTnLst>
                                    <p:set>
                                      <p:cBhvr>
                                        <p:cTn id="111" dur="1" fill="hold">
                                          <p:stCondLst>
                                            <p:cond delay="0"/>
                                          </p:stCondLst>
                                        </p:cTn>
                                        <p:tgtEl>
                                          <p:spTgt spid="46"/>
                                        </p:tgtEl>
                                        <p:attrNameLst>
                                          <p:attrName>style.visibility</p:attrName>
                                        </p:attrNameLst>
                                      </p:cBhvr>
                                      <p:to>
                                        <p:strVal val="visible"/>
                                      </p:to>
                                    </p:set>
                                  </p:childTnLst>
                                </p:cTn>
                              </p:par>
                            </p:childTnLst>
                          </p:cTn>
                        </p:par>
                        <p:par>
                          <p:cTn id="112" fill="hold">
                            <p:stCondLst>
                              <p:cond delay="1530"/>
                            </p:stCondLst>
                            <p:childTnLst>
                              <p:par>
                                <p:cTn id="113" presetID="1" presetClass="entr" presetSubtype="0" fill="hold" grpId="0" nodeType="afterEffect">
                                  <p:stCondLst>
                                    <p:cond delay="40"/>
                                  </p:stCondLst>
                                  <p:childTnLst>
                                    <p:set>
                                      <p:cBhvr>
                                        <p:cTn id="114" dur="1" fill="hold">
                                          <p:stCondLst>
                                            <p:cond delay="0"/>
                                          </p:stCondLst>
                                        </p:cTn>
                                        <p:tgtEl>
                                          <p:spTgt spid="47"/>
                                        </p:tgtEl>
                                        <p:attrNameLst>
                                          <p:attrName>style.visibility</p:attrName>
                                        </p:attrNameLst>
                                      </p:cBhvr>
                                      <p:to>
                                        <p:strVal val="visible"/>
                                      </p:to>
                                    </p:set>
                                  </p:childTnLst>
                                </p:cTn>
                              </p:par>
                            </p:childTnLst>
                          </p:cTn>
                        </p:par>
                        <p:par>
                          <p:cTn id="115" fill="hold">
                            <p:stCondLst>
                              <p:cond delay="1570"/>
                            </p:stCondLst>
                            <p:childTnLst>
                              <p:par>
                                <p:cTn id="116" presetID="1" presetClass="entr" presetSubtype="0" fill="hold" grpId="0" nodeType="afterEffect">
                                  <p:stCondLst>
                                    <p:cond delay="40"/>
                                  </p:stCondLst>
                                  <p:childTnLst>
                                    <p:set>
                                      <p:cBhvr>
                                        <p:cTn id="117" dur="1" fill="hold">
                                          <p:stCondLst>
                                            <p:cond delay="0"/>
                                          </p:stCondLst>
                                        </p:cTn>
                                        <p:tgtEl>
                                          <p:spTgt spid="48"/>
                                        </p:tgtEl>
                                        <p:attrNameLst>
                                          <p:attrName>style.visibility</p:attrName>
                                        </p:attrNameLst>
                                      </p:cBhvr>
                                      <p:to>
                                        <p:strVal val="visible"/>
                                      </p:to>
                                    </p:set>
                                  </p:childTnLst>
                                </p:cTn>
                              </p:par>
                            </p:childTnLst>
                          </p:cTn>
                        </p:par>
                        <p:par>
                          <p:cTn id="118" fill="hold">
                            <p:stCondLst>
                              <p:cond delay="1610"/>
                            </p:stCondLst>
                            <p:childTnLst>
                              <p:par>
                                <p:cTn id="119" presetID="1" presetClass="entr" presetSubtype="0" fill="hold" grpId="0" nodeType="afterEffect">
                                  <p:stCondLst>
                                    <p:cond delay="40"/>
                                  </p:stCondLst>
                                  <p:childTnLst>
                                    <p:set>
                                      <p:cBhvr>
                                        <p:cTn id="120" dur="1" fill="hold">
                                          <p:stCondLst>
                                            <p:cond delay="0"/>
                                          </p:stCondLst>
                                        </p:cTn>
                                        <p:tgtEl>
                                          <p:spTgt spid="60"/>
                                        </p:tgtEl>
                                        <p:attrNameLst>
                                          <p:attrName>style.visibility</p:attrName>
                                        </p:attrNameLst>
                                      </p:cBhvr>
                                      <p:to>
                                        <p:strVal val="visible"/>
                                      </p:to>
                                    </p:set>
                                  </p:childTnLst>
                                </p:cTn>
                              </p:par>
                            </p:childTnLst>
                          </p:cTn>
                        </p:par>
                        <p:par>
                          <p:cTn id="121" fill="hold">
                            <p:stCondLst>
                              <p:cond delay="1650"/>
                            </p:stCondLst>
                            <p:childTnLst>
                              <p:par>
                                <p:cTn id="122" presetID="1" presetClass="entr" presetSubtype="0" fill="hold" grpId="0" nodeType="afterEffect">
                                  <p:stCondLst>
                                    <p:cond delay="40"/>
                                  </p:stCondLst>
                                  <p:childTnLst>
                                    <p:set>
                                      <p:cBhvr>
                                        <p:cTn id="123" dur="1" fill="hold">
                                          <p:stCondLst>
                                            <p:cond delay="0"/>
                                          </p:stCondLst>
                                        </p:cTn>
                                        <p:tgtEl>
                                          <p:spTgt spid="59"/>
                                        </p:tgtEl>
                                        <p:attrNameLst>
                                          <p:attrName>style.visibility</p:attrName>
                                        </p:attrNameLst>
                                      </p:cBhvr>
                                      <p:to>
                                        <p:strVal val="visible"/>
                                      </p:to>
                                    </p:set>
                                  </p:childTnLst>
                                </p:cTn>
                              </p:par>
                            </p:childTnLst>
                          </p:cTn>
                        </p:par>
                        <p:par>
                          <p:cTn id="124" fill="hold">
                            <p:stCondLst>
                              <p:cond delay="1690"/>
                            </p:stCondLst>
                            <p:childTnLst>
                              <p:par>
                                <p:cTn id="125" presetID="1" presetClass="entr" presetSubtype="0" fill="hold" grpId="0" nodeType="afterEffect">
                                  <p:stCondLst>
                                    <p:cond delay="40"/>
                                  </p:stCondLst>
                                  <p:childTnLst>
                                    <p:set>
                                      <p:cBhvr>
                                        <p:cTn id="126" dur="1" fill="hold">
                                          <p:stCondLst>
                                            <p:cond delay="0"/>
                                          </p:stCondLst>
                                        </p:cTn>
                                        <p:tgtEl>
                                          <p:spTgt spid="58"/>
                                        </p:tgtEl>
                                        <p:attrNameLst>
                                          <p:attrName>style.visibility</p:attrName>
                                        </p:attrNameLst>
                                      </p:cBhvr>
                                      <p:to>
                                        <p:strVal val="visible"/>
                                      </p:to>
                                    </p:set>
                                  </p:childTnLst>
                                </p:cTn>
                              </p:par>
                            </p:childTnLst>
                          </p:cTn>
                        </p:par>
                        <p:par>
                          <p:cTn id="127" fill="hold">
                            <p:stCondLst>
                              <p:cond delay="1730"/>
                            </p:stCondLst>
                            <p:childTnLst>
                              <p:par>
                                <p:cTn id="128" presetID="1" presetClass="entr" presetSubtype="0" fill="hold" grpId="0" nodeType="afterEffect">
                                  <p:stCondLst>
                                    <p:cond delay="4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p:stCondLst>
                              <p:cond delay="1770"/>
                            </p:stCondLst>
                            <p:childTnLst>
                              <p:par>
                                <p:cTn id="131" presetID="1" presetClass="entr" presetSubtype="0" fill="hold" grpId="0" nodeType="afterEffect">
                                  <p:stCondLst>
                                    <p:cond delay="40"/>
                                  </p:stCondLst>
                                  <p:childTnLst>
                                    <p:set>
                                      <p:cBhvr>
                                        <p:cTn id="132" dur="1" fill="hold">
                                          <p:stCondLst>
                                            <p:cond delay="0"/>
                                          </p:stCondLst>
                                        </p:cTn>
                                        <p:tgtEl>
                                          <p:spTgt spid="56"/>
                                        </p:tgtEl>
                                        <p:attrNameLst>
                                          <p:attrName>style.visibility</p:attrName>
                                        </p:attrNameLst>
                                      </p:cBhvr>
                                      <p:to>
                                        <p:strVal val="visible"/>
                                      </p:to>
                                    </p:set>
                                  </p:childTnLst>
                                </p:cTn>
                              </p:par>
                            </p:childTnLst>
                          </p:cTn>
                        </p:par>
                        <p:par>
                          <p:cTn id="133" fill="hold">
                            <p:stCondLst>
                              <p:cond delay="1810"/>
                            </p:stCondLst>
                            <p:childTnLst>
                              <p:par>
                                <p:cTn id="134" presetID="1" presetClass="entr" presetSubtype="0" fill="hold" grpId="0" nodeType="afterEffect">
                                  <p:stCondLst>
                                    <p:cond delay="40"/>
                                  </p:stCondLst>
                                  <p:childTnLst>
                                    <p:set>
                                      <p:cBhvr>
                                        <p:cTn id="135" dur="1" fill="hold">
                                          <p:stCondLst>
                                            <p:cond delay="0"/>
                                          </p:stCondLst>
                                        </p:cTn>
                                        <p:tgtEl>
                                          <p:spTgt spid="55"/>
                                        </p:tgtEl>
                                        <p:attrNameLst>
                                          <p:attrName>style.visibility</p:attrName>
                                        </p:attrNameLst>
                                      </p:cBhvr>
                                      <p:to>
                                        <p:strVal val="visible"/>
                                      </p:to>
                                    </p:set>
                                  </p:childTnLst>
                                </p:cTn>
                              </p:par>
                            </p:childTnLst>
                          </p:cTn>
                        </p:par>
                        <p:par>
                          <p:cTn id="136" fill="hold">
                            <p:stCondLst>
                              <p:cond delay="1850"/>
                            </p:stCondLst>
                            <p:childTnLst>
                              <p:par>
                                <p:cTn id="137" presetID="1" presetClass="entr" presetSubtype="0" fill="hold" grpId="0" nodeType="afterEffect">
                                  <p:stCondLst>
                                    <p:cond delay="40"/>
                                  </p:stCondLst>
                                  <p:childTnLst>
                                    <p:set>
                                      <p:cBhvr>
                                        <p:cTn id="138" dur="1" fill="hold">
                                          <p:stCondLst>
                                            <p:cond delay="0"/>
                                          </p:stCondLst>
                                        </p:cTn>
                                        <p:tgtEl>
                                          <p:spTgt spid="54"/>
                                        </p:tgtEl>
                                        <p:attrNameLst>
                                          <p:attrName>style.visibility</p:attrName>
                                        </p:attrNameLst>
                                      </p:cBhvr>
                                      <p:to>
                                        <p:strVal val="visible"/>
                                      </p:to>
                                    </p:set>
                                  </p:childTnLst>
                                </p:cTn>
                              </p:par>
                            </p:childTnLst>
                          </p:cTn>
                        </p:par>
                        <p:par>
                          <p:cTn id="139" fill="hold">
                            <p:stCondLst>
                              <p:cond delay="1890"/>
                            </p:stCondLst>
                            <p:childTnLst>
                              <p:par>
                                <p:cTn id="140" presetID="1" presetClass="entr" presetSubtype="0" fill="hold" grpId="0" nodeType="afterEffect">
                                  <p:stCondLst>
                                    <p:cond delay="40"/>
                                  </p:stCondLst>
                                  <p:childTnLst>
                                    <p:set>
                                      <p:cBhvr>
                                        <p:cTn id="141" dur="1" fill="hold">
                                          <p:stCondLst>
                                            <p:cond delay="0"/>
                                          </p:stCondLst>
                                        </p:cTn>
                                        <p:tgtEl>
                                          <p:spTgt spid="53"/>
                                        </p:tgtEl>
                                        <p:attrNameLst>
                                          <p:attrName>style.visibility</p:attrName>
                                        </p:attrNameLst>
                                      </p:cBhvr>
                                      <p:to>
                                        <p:strVal val="visible"/>
                                      </p:to>
                                    </p:set>
                                  </p:childTnLst>
                                </p:cTn>
                              </p:par>
                            </p:childTnLst>
                          </p:cTn>
                        </p:par>
                        <p:par>
                          <p:cTn id="142" fill="hold">
                            <p:stCondLst>
                              <p:cond delay="1930"/>
                            </p:stCondLst>
                            <p:childTnLst>
                              <p:par>
                                <p:cTn id="143" presetID="1" presetClass="entr" presetSubtype="0" fill="hold" grpId="0" nodeType="afterEffect">
                                  <p:stCondLst>
                                    <p:cond delay="40"/>
                                  </p:stCondLst>
                                  <p:childTnLst>
                                    <p:set>
                                      <p:cBhvr>
                                        <p:cTn id="144" dur="1" fill="hold">
                                          <p:stCondLst>
                                            <p:cond delay="0"/>
                                          </p:stCondLst>
                                        </p:cTn>
                                        <p:tgtEl>
                                          <p:spTgt spid="52"/>
                                        </p:tgtEl>
                                        <p:attrNameLst>
                                          <p:attrName>style.visibility</p:attrName>
                                        </p:attrNameLst>
                                      </p:cBhvr>
                                      <p:to>
                                        <p:strVal val="visible"/>
                                      </p:to>
                                    </p:set>
                                  </p:childTnLst>
                                </p:cTn>
                              </p:par>
                            </p:childTnLst>
                          </p:cTn>
                        </p:par>
                        <p:par>
                          <p:cTn id="145" fill="hold">
                            <p:stCondLst>
                              <p:cond delay="1970"/>
                            </p:stCondLst>
                            <p:childTnLst>
                              <p:par>
                                <p:cTn id="146" presetID="1" presetClass="entr" presetSubtype="0" fill="hold" grpId="0" nodeType="afterEffect">
                                  <p:stCondLst>
                                    <p:cond delay="40"/>
                                  </p:stCondLst>
                                  <p:childTnLst>
                                    <p:set>
                                      <p:cBhvr>
                                        <p:cTn id="147" dur="1" fill="hold">
                                          <p:stCondLst>
                                            <p:cond delay="0"/>
                                          </p:stCondLst>
                                        </p:cTn>
                                        <p:tgtEl>
                                          <p:spTgt spid="50"/>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75"/>
                                        </p:tgtEl>
                                        <p:attrNameLst>
                                          <p:attrName>style.visibility</p:attrName>
                                        </p:attrNameLst>
                                      </p:cBhvr>
                                      <p:to>
                                        <p:strVal val="visible"/>
                                      </p:to>
                                    </p:set>
                                  </p:childTnLst>
                                </p:cTn>
                              </p:par>
                              <p:par>
                                <p:cTn id="152" presetID="22" presetClass="entr" presetSubtype="2" fill="hold" nodeType="withEffect">
                                  <p:stCondLst>
                                    <p:cond delay="0"/>
                                  </p:stCondLst>
                                  <p:childTnLst>
                                    <p:set>
                                      <p:cBhvr>
                                        <p:cTn id="153" dur="1" fill="hold">
                                          <p:stCondLst>
                                            <p:cond delay="0"/>
                                          </p:stCondLst>
                                        </p:cTn>
                                        <p:tgtEl>
                                          <p:spTgt spid="77"/>
                                        </p:tgtEl>
                                        <p:attrNameLst>
                                          <p:attrName>style.visibility</p:attrName>
                                        </p:attrNameLst>
                                      </p:cBhvr>
                                      <p:to>
                                        <p:strVal val="visible"/>
                                      </p:to>
                                    </p:set>
                                    <p:animEffect transition="in" filter="wipe(right)">
                                      <p:cBhvr>
                                        <p:cTn id="154" dur="500"/>
                                        <p:tgtEl>
                                          <p:spTgt spid="77"/>
                                        </p:tgtEl>
                                      </p:cBhvr>
                                    </p:animEffect>
                                  </p:childTnLst>
                                </p:cTn>
                              </p:par>
                              <p:par>
                                <p:cTn id="155" presetID="22" presetClass="entr" presetSubtype="2" fill="hold" nodeType="withEffect">
                                  <p:stCondLst>
                                    <p:cond delay="0"/>
                                  </p:stCondLst>
                                  <p:childTnLst>
                                    <p:set>
                                      <p:cBhvr>
                                        <p:cTn id="156" dur="1" fill="hold">
                                          <p:stCondLst>
                                            <p:cond delay="0"/>
                                          </p:stCondLst>
                                        </p:cTn>
                                        <p:tgtEl>
                                          <p:spTgt spid="78"/>
                                        </p:tgtEl>
                                        <p:attrNameLst>
                                          <p:attrName>style.visibility</p:attrName>
                                        </p:attrNameLst>
                                      </p:cBhvr>
                                      <p:to>
                                        <p:strVal val="visible"/>
                                      </p:to>
                                    </p:set>
                                    <p:animEffect transition="in" filter="wipe(right)">
                                      <p:cBhvr>
                                        <p:cTn id="157" dur="500"/>
                                        <p:tgtEl>
                                          <p:spTgt spid="78"/>
                                        </p:tgtEl>
                                      </p:cBhvr>
                                    </p:animEffect>
                                  </p:childTnLst>
                                </p:cTn>
                              </p:par>
                              <p:par>
                                <p:cTn id="158" presetID="22" presetClass="entr" presetSubtype="2" fill="hold" nodeType="withEffect">
                                  <p:stCondLst>
                                    <p:cond delay="0"/>
                                  </p:stCondLst>
                                  <p:childTnLst>
                                    <p:set>
                                      <p:cBhvr>
                                        <p:cTn id="159" dur="1" fill="hold">
                                          <p:stCondLst>
                                            <p:cond delay="0"/>
                                          </p:stCondLst>
                                        </p:cTn>
                                        <p:tgtEl>
                                          <p:spTgt spid="84"/>
                                        </p:tgtEl>
                                        <p:attrNameLst>
                                          <p:attrName>style.visibility</p:attrName>
                                        </p:attrNameLst>
                                      </p:cBhvr>
                                      <p:to>
                                        <p:strVal val="visible"/>
                                      </p:to>
                                    </p:set>
                                    <p:animEffect transition="in" filter="wipe(right)">
                                      <p:cBhvr>
                                        <p:cTn id="160" dur="500"/>
                                        <p:tgtEl>
                                          <p:spTgt spid="84"/>
                                        </p:tgtEl>
                                      </p:cBhvr>
                                    </p:animEffect>
                                  </p:childTnLst>
                                </p:cTn>
                              </p:par>
                              <p:par>
                                <p:cTn id="161" presetID="22" presetClass="entr" presetSubtype="2" fill="hold" nodeType="withEffect">
                                  <p:stCondLst>
                                    <p:cond delay="0"/>
                                  </p:stCondLst>
                                  <p:childTnLst>
                                    <p:set>
                                      <p:cBhvr>
                                        <p:cTn id="162" dur="1" fill="hold">
                                          <p:stCondLst>
                                            <p:cond delay="0"/>
                                          </p:stCondLst>
                                        </p:cTn>
                                        <p:tgtEl>
                                          <p:spTgt spid="81"/>
                                        </p:tgtEl>
                                        <p:attrNameLst>
                                          <p:attrName>style.visibility</p:attrName>
                                        </p:attrNameLst>
                                      </p:cBhvr>
                                      <p:to>
                                        <p:strVal val="visible"/>
                                      </p:to>
                                    </p:set>
                                    <p:animEffect transition="in" filter="wipe(right)">
                                      <p:cBhvr>
                                        <p:cTn id="163" dur="500"/>
                                        <p:tgtEl>
                                          <p:spTgt spid="81"/>
                                        </p:tgtEl>
                                      </p:cBhvr>
                                    </p:animEffec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88"/>
                                        </p:tgtEl>
                                        <p:attrNameLst>
                                          <p:attrName>style.visibility</p:attrName>
                                        </p:attrNameLst>
                                      </p:cBhvr>
                                      <p:to>
                                        <p:strVal val="visible"/>
                                      </p:to>
                                    </p:set>
                                  </p:childTnLst>
                                </p:cTn>
                              </p:par>
                            </p:childTnLst>
                          </p:cTn>
                        </p:par>
                        <p:par>
                          <p:cTn id="168" fill="hold">
                            <p:stCondLst>
                              <p:cond delay="0"/>
                            </p:stCondLst>
                            <p:childTnLst>
                              <p:par>
                                <p:cTn id="169" presetID="22" presetClass="entr" presetSubtype="8" fill="hold" grpId="0" nodeType="afterEffect">
                                  <p:stCondLst>
                                    <p:cond delay="500"/>
                                  </p:stCondLst>
                                  <p:childTnLst>
                                    <p:set>
                                      <p:cBhvr>
                                        <p:cTn id="170" dur="1" fill="hold">
                                          <p:stCondLst>
                                            <p:cond delay="0"/>
                                          </p:stCondLst>
                                        </p:cTn>
                                        <p:tgtEl>
                                          <p:spTgt spid="87"/>
                                        </p:tgtEl>
                                        <p:attrNameLst>
                                          <p:attrName>style.visibility</p:attrName>
                                        </p:attrNameLst>
                                      </p:cBhvr>
                                      <p:to>
                                        <p:strVal val="visible"/>
                                      </p:to>
                                    </p:set>
                                    <p:animEffect transition="in" filter="wipe(left)">
                                      <p:cBhvr>
                                        <p:cTn id="171" dur="500"/>
                                        <p:tgtEl>
                                          <p:spTgt spid="87"/>
                                        </p:tgtEl>
                                      </p:cBhvr>
                                    </p:animEffect>
                                  </p:childTnLst>
                                </p:cTn>
                              </p:par>
                            </p:childTnLst>
                          </p:cTn>
                        </p:par>
                        <p:par>
                          <p:cTn id="172" fill="hold">
                            <p:stCondLst>
                              <p:cond delay="1000"/>
                            </p:stCondLst>
                            <p:childTnLst>
                              <p:par>
                                <p:cTn id="173" presetID="1" presetClass="entr" presetSubtype="0" fill="hold" grpId="0" nodeType="afterEffect">
                                  <p:stCondLst>
                                    <p:cond delay="0"/>
                                  </p:stCondLst>
                                  <p:childTnLst>
                                    <p:set>
                                      <p:cBhvr>
                                        <p:cTn id="174"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0"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5"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animBg="1"/>
      <p:bldP spid="52" grpId="0" animBg="1"/>
      <p:bldP spid="53" grpId="0" animBg="1"/>
      <p:bldP spid="54" grpId="0" animBg="1"/>
      <p:bldP spid="55" grpId="0" animBg="1"/>
      <p:bldP spid="56" grpId="0" animBg="1"/>
      <p:bldP spid="57" grpId="0" animBg="1"/>
      <p:bldP spid="58" grpId="0" animBg="1"/>
      <p:bldP spid="59" grpId="0" animBg="1"/>
      <p:bldP spid="60" grpId="0" animBg="1"/>
      <p:bldP spid="75" grpId="0"/>
      <p:bldP spid="87" grpId="0" animBg="1"/>
      <p:bldP spid="88" grpId="0"/>
      <p:bldP spid="8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0080" y="2074363"/>
            <a:ext cx="2286000" cy="22860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Aft>
                <a:spcPts val="600"/>
              </a:spcAft>
            </a:pPr>
            <a:r>
              <a:rPr lang="en-US" sz="2000" kern="1200" dirty="0">
                <a:solidFill>
                  <a:srgbClr val="FFFFFF"/>
                </a:solidFill>
                <a:latin typeface="+mj-lt"/>
                <a:ea typeface="+mj-ea"/>
                <a:cs typeface="+mj-cs"/>
              </a:rPr>
              <a:t>Consumer Groups</a:t>
            </a:r>
          </a:p>
        </p:txBody>
      </p:sp>
      <p:grpSp>
        <p:nvGrpSpPr>
          <p:cNvPr id="52" name="Group 51"/>
          <p:cNvGrpSpPr/>
          <p:nvPr/>
        </p:nvGrpSpPr>
        <p:grpSpPr>
          <a:xfrm>
            <a:off x="3392434" y="952500"/>
            <a:ext cx="8606973" cy="4495800"/>
            <a:chOff x="3541581" y="952500"/>
            <a:chExt cx="9108705" cy="4495800"/>
          </a:xfrm>
        </p:grpSpPr>
        <p:sp>
          <p:nvSpPr>
            <p:cNvPr id="100" name="Rounded Rectangle 1">
              <a:extLst/>
            </p:cNvPr>
            <p:cNvSpPr/>
            <p:nvPr/>
          </p:nvSpPr>
          <p:spPr bwMode="auto">
            <a:xfrm>
              <a:off x="3541581" y="2389339"/>
              <a:ext cx="12192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01" name="TextBox 100">
              <a:extLst/>
            </p:cNvPr>
            <p:cNvSpPr txBox="1"/>
            <p:nvPr/>
          </p:nvSpPr>
          <p:spPr>
            <a:xfrm>
              <a:off x="3725424" y="2603104"/>
              <a:ext cx="851515" cy="246221"/>
            </a:xfrm>
            <a:prstGeom prst="rect">
              <a:avLst/>
            </a:prstGeom>
            <a:noFill/>
          </p:spPr>
          <p:txBody>
            <a:bodyPr wrap="none" rtlCol="0">
              <a:spAutoFit/>
            </a:bodyPr>
            <a:lstStyle/>
            <a:p>
              <a:r>
                <a:rPr lang="en-US" sz="1000" dirty="0"/>
                <a:t>Producer 1</a:t>
              </a:r>
            </a:p>
          </p:txBody>
        </p:sp>
        <p:sp>
          <p:nvSpPr>
            <p:cNvPr id="102" name="Rounded Rectangle 69">
              <a:extLst/>
            </p:cNvPr>
            <p:cNvSpPr/>
            <p:nvPr/>
          </p:nvSpPr>
          <p:spPr bwMode="auto">
            <a:xfrm>
              <a:off x="3541581" y="3855253"/>
              <a:ext cx="12192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04" name="TextBox 103">
              <a:extLst/>
            </p:cNvPr>
            <p:cNvSpPr txBox="1"/>
            <p:nvPr/>
          </p:nvSpPr>
          <p:spPr>
            <a:xfrm>
              <a:off x="3725424" y="4043042"/>
              <a:ext cx="851515" cy="246221"/>
            </a:xfrm>
            <a:prstGeom prst="rect">
              <a:avLst/>
            </a:prstGeom>
            <a:noFill/>
          </p:spPr>
          <p:txBody>
            <a:bodyPr wrap="none" rtlCol="0">
              <a:spAutoFit/>
            </a:bodyPr>
            <a:lstStyle/>
            <a:p>
              <a:r>
                <a:rPr lang="en-US" sz="1000" dirty="0"/>
                <a:t>Producer 2</a:t>
              </a:r>
            </a:p>
          </p:txBody>
        </p:sp>
        <p:sp>
          <p:nvSpPr>
            <p:cNvPr id="106" name="Rounded Rectangle 6">
              <a:extLst/>
            </p:cNvPr>
            <p:cNvSpPr/>
            <p:nvPr/>
          </p:nvSpPr>
          <p:spPr bwMode="auto">
            <a:xfrm>
              <a:off x="5867400" y="1219200"/>
              <a:ext cx="2819400" cy="1580429"/>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08" name="Rounded Rectangle 71">
              <a:extLst/>
            </p:cNvPr>
            <p:cNvSpPr/>
            <p:nvPr/>
          </p:nvSpPr>
          <p:spPr bwMode="auto">
            <a:xfrm>
              <a:off x="5870713" y="3541589"/>
              <a:ext cx="2819400" cy="1580429"/>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10" name="Terminator 72">
              <a:extLst/>
            </p:cNvPr>
            <p:cNvSpPr/>
            <p:nvPr/>
          </p:nvSpPr>
          <p:spPr bwMode="auto">
            <a:xfrm>
              <a:off x="6096000" y="1409700"/>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0</a:t>
              </a:r>
            </a:p>
          </p:txBody>
        </p:sp>
        <p:sp>
          <p:nvSpPr>
            <p:cNvPr id="115" name="Terminator 73">
              <a:extLst/>
            </p:cNvPr>
            <p:cNvSpPr/>
            <p:nvPr/>
          </p:nvSpPr>
          <p:spPr bwMode="auto">
            <a:xfrm>
              <a:off x="6096000" y="1804005"/>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1</a:t>
              </a:r>
            </a:p>
          </p:txBody>
        </p:sp>
        <p:sp>
          <p:nvSpPr>
            <p:cNvPr id="117" name="Terminator 74">
              <a:extLst/>
            </p:cNvPr>
            <p:cNvSpPr/>
            <p:nvPr/>
          </p:nvSpPr>
          <p:spPr bwMode="auto">
            <a:xfrm>
              <a:off x="6096000" y="3771847"/>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0</a:t>
              </a:r>
            </a:p>
          </p:txBody>
        </p:sp>
        <p:sp>
          <p:nvSpPr>
            <p:cNvPr id="119" name="Terminator 75">
              <a:extLst/>
            </p:cNvPr>
            <p:cNvSpPr/>
            <p:nvPr/>
          </p:nvSpPr>
          <p:spPr bwMode="auto">
            <a:xfrm>
              <a:off x="6096000" y="4166152"/>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2</a:t>
              </a:r>
            </a:p>
          </p:txBody>
        </p:sp>
        <p:sp>
          <p:nvSpPr>
            <p:cNvPr id="126" name="Terminator 76">
              <a:extLst/>
            </p:cNvPr>
            <p:cNvSpPr/>
            <p:nvPr/>
          </p:nvSpPr>
          <p:spPr bwMode="auto">
            <a:xfrm>
              <a:off x="6096000" y="2151660"/>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1</a:t>
              </a:r>
            </a:p>
          </p:txBody>
        </p:sp>
        <p:sp>
          <p:nvSpPr>
            <p:cNvPr id="127" name="Terminator 77">
              <a:extLst/>
            </p:cNvPr>
            <p:cNvSpPr/>
            <p:nvPr/>
          </p:nvSpPr>
          <p:spPr bwMode="auto">
            <a:xfrm>
              <a:off x="6096000" y="4525618"/>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2</a:t>
              </a:r>
            </a:p>
          </p:txBody>
        </p:sp>
        <p:sp>
          <p:nvSpPr>
            <p:cNvPr id="128" name="Rounded Rectangle 78">
              <a:extLst/>
            </p:cNvPr>
            <p:cNvSpPr/>
            <p:nvPr/>
          </p:nvSpPr>
          <p:spPr bwMode="auto">
            <a:xfrm>
              <a:off x="9780166" y="2389339"/>
              <a:ext cx="1419639"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29" name="TextBox 128">
              <a:extLst/>
            </p:cNvPr>
            <p:cNvSpPr txBox="1"/>
            <p:nvPr/>
          </p:nvSpPr>
          <p:spPr>
            <a:xfrm>
              <a:off x="9764367" y="2476501"/>
              <a:ext cx="1564920" cy="246221"/>
            </a:xfrm>
            <a:prstGeom prst="rect">
              <a:avLst/>
            </a:prstGeom>
            <a:noFill/>
          </p:spPr>
          <p:txBody>
            <a:bodyPr wrap="square" rtlCol="0">
              <a:spAutoFit/>
            </a:bodyPr>
            <a:lstStyle/>
            <a:p>
              <a:r>
                <a:rPr lang="en-US" sz="1000" dirty="0"/>
                <a:t>Consumer : Topic A</a:t>
              </a:r>
            </a:p>
          </p:txBody>
        </p:sp>
        <p:cxnSp>
          <p:nvCxnSpPr>
            <p:cNvPr id="130" name="Straight Connector 129">
              <a:extLst/>
            </p:cNvPr>
            <p:cNvCxnSpPr>
              <a:cxnSpLocks/>
              <a:stCxn id="110" idx="3"/>
              <a:endCxn id="128" idx="1"/>
            </p:cNvCxnSpPr>
            <p:nvPr/>
          </p:nvCxnSpPr>
          <p:spPr bwMode="auto">
            <a:xfrm>
              <a:off x="7696201" y="1524001"/>
              <a:ext cx="2083965" cy="1132039"/>
            </a:xfrm>
            <a:prstGeom prst="line">
              <a:avLst/>
            </a:prstGeom>
            <a:noFill/>
            <a:ln w="9525" cap="flat" cmpd="sng" algn="ctr">
              <a:solidFill>
                <a:schemeClr val="accent2"/>
              </a:solidFill>
              <a:prstDash val="solid"/>
              <a:round/>
              <a:headEnd type="none" w="med" len="med"/>
              <a:tailEnd type="none" w="med" len="med"/>
            </a:ln>
            <a:effectLst/>
          </p:spPr>
        </p:cxnSp>
        <p:cxnSp>
          <p:nvCxnSpPr>
            <p:cNvPr id="131" name="Straight Connector 130">
              <a:extLst/>
            </p:cNvPr>
            <p:cNvCxnSpPr>
              <a:cxnSpLocks/>
              <a:stCxn id="115" idx="3"/>
              <a:endCxn id="128" idx="1"/>
            </p:cNvCxnSpPr>
            <p:nvPr/>
          </p:nvCxnSpPr>
          <p:spPr bwMode="auto">
            <a:xfrm>
              <a:off x="7696201" y="1918305"/>
              <a:ext cx="2083965" cy="737734"/>
            </a:xfrm>
            <a:prstGeom prst="line">
              <a:avLst/>
            </a:prstGeom>
            <a:noFill/>
            <a:ln w="9525" cap="flat" cmpd="sng" algn="ctr">
              <a:solidFill>
                <a:schemeClr val="accent2"/>
              </a:solidFill>
              <a:prstDash val="solid"/>
              <a:round/>
              <a:headEnd type="none" w="med" len="med"/>
              <a:tailEnd type="none" w="med" len="med"/>
            </a:ln>
            <a:effectLst/>
          </p:spPr>
        </p:cxnSp>
        <p:cxnSp>
          <p:nvCxnSpPr>
            <p:cNvPr id="132" name="Straight Connector 131">
              <a:extLst/>
            </p:cNvPr>
            <p:cNvCxnSpPr>
              <a:cxnSpLocks/>
              <a:stCxn id="119" idx="3"/>
              <a:endCxn id="128" idx="1"/>
            </p:cNvCxnSpPr>
            <p:nvPr/>
          </p:nvCxnSpPr>
          <p:spPr bwMode="auto">
            <a:xfrm flipV="1">
              <a:off x="7696201" y="2656040"/>
              <a:ext cx="2083965" cy="1624413"/>
            </a:xfrm>
            <a:prstGeom prst="line">
              <a:avLst/>
            </a:prstGeom>
            <a:noFill/>
            <a:ln w="9525" cap="flat" cmpd="sng" algn="ctr">
              <a:solidFill>
                <a:schemeClr val="accent2"/>
              </a:solidFill>
              <a:prstDash val="solid"/>
              <a:round/>
              <a:headEnd type="none" w="med" len="med"/>
              <a:tailEnd type="none" w="med" len="med"/>
            </a:ln>
            <a:effectLst/>
          </p:spPr>
        </p:cxnSp>
        <p:cxnSp>
          <p:nvCxnSpPr>
            <p:cNvPr id="133" name="Straight Connector 132">
              <a:extLst/>
            </p:cNvPr>
            <p:cNvCxnSpPr>
              <a:cxnSpLocks/>
              <a:stCxn id="117" idx="3"/>
            </p:cNvCxnSpPr>
            <p:nvPr/>
          </p:nvCxnSpPr>
          <p:spPr bwMode="auto">
            <a:xfrm>
              <a:off x="7696201" y="3886147"/>
              <a:ext cx="2103845" cy="235806"/>
            </a:xfrm>
            <a:prstGeom prst="line">
              <a:avLst/>
            </a:prstGeom>
            <a:noFill/>
            <a:ln w="9525" cap="flat" cmpd="sng" algn="ctr">
              <a:solidFill>
                <a:schemeClr val="tx1"/>
              </a:solidFill>
              <a:prstDash val="solid"/>
              <a:round/>
              <a:headEnd type="none" w="med" len="med"/>
              <a:tailEnd type="none" w="med" len="med"/>
            </a:ln>
            <a:effectLst/>
          </p:spPr>
        </p:cxnSp>
        <p:cxnSp>
          <p:nvCxnSpPr>
            <p:cNvPr id="134" name="Straight Connector 133">
              <a:extLst/>
            </p:cNvPr>
            <p:cNvCxnSpPr>
              <a:cxnSpLocks/>
              <a:stCxn id="127" idx="3"/>
            </p:cNvCxnSpPr>
            <p:nvPr/>
          </p:nvCxnSpPr>
          <p:spPr bwMode="auto">
            <a:xfrm flipV="1">
              <a:off x="7696201" y="4121954"/>
              <a:ext cx="2103845" cy="517965"/>
            </a:xfrm>
            <a:prstGeom prst="line">
              <a:avLst/>
            </a:prstGeom>
            <a:noFill/>
            <a:ln w="9525" cap="flat" cmpd="sng" algn="ctr">
              <a:solidFill>
                <a:schemeClr val="tx1"/>
              </a:solidFill>
              <a:prstDash val="solid"/>
              <a:round/>
              <a:headEnd type="none" w="med" len="med"/>
              <a:tailEnd type="none" w="med" len="med"/>
            </a:ln>
            <a:effectLst/>
          </p:spPr>
        </p:cxnSp>
        <p:cxnSp>
          <p:nvCxnSpPr>
            <p:cNvPr id="135" name="Straight Connector 134">
              <a:extLst/>
            </p:cNvPr>
            <p:cNvCxnSpPr>
              <a:cxnSpLocks/>
              <a:stCxn id="126" idx="3"/>
            </p:cNvCxnSpPr>
            <p:nvPr/>
          </p:nvCxnSpPr>
          <p:spPr bwMode="auto">
            <a:xfrm>
              <a:off x="7696201" y="2265961"/>
              <a:ext cx="2103845" cy="1840295"/>
            </a:xfrm>
            <a:prstGeom prst="line">
              <a:avLst/>
            </a:prstGeom>
            <a:noFill/>
            <a:ln w="9525" cap="flat" cmpd="sng" algn="ctr">
              <a:solidFill>
                <a:schemeClr val="tx1"/>
              </a:solidFill>
              <a:prstDash val="solid"/>
              <a:round/>
              <a:headEnd type="none" w="med" len="med"/>
              <a:tailEnd type="none" w="med" len="med"/>
            </a:ln>
            <a:effectLst/>
          </p:spPr>
        </p:cxnSp>
        <p:sp>
          <p:nvSpPr>
            <p:cNvPr id="136" name="Right Brace 135">
              <a:extLst/>
            </p:cNvPr>
            <p:cNvSpPr/>
            <p:nvPr/>
          </p:nvSpPr>
          <p:spPr bwMode="auto">
            <a:xfrm>
              <a:off x="11092329" y="2214634"/>
              <a:ext cx="361121" cy="88187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137" name="TextBox 136">
              <a:extLst/>
            </p:cNvPr>
            <p:cNvSpPr txBox="1"/>
            <p:nvPr/>
          </p:nvSpPr>
          <p:spPr>
            <a:xfrm>
              <a:off x="11213056" y="2421211"/>
              <a:ext cx="1437230" cy="246221"/>
            </a:xfrm>
            <a:prstGeom prst="rect">
              <a:avLst/>
            </a:prstGeom>
            <a:noFill/>
          </p:spPr>
          <p:txBody>
            <a:bodyPr wrap="none" rtlCol="0">
              <a:spAutoFit/>
            </a:bodyPr>
            <a:lstStyle/>
            <a:p>
              <a:r>
                <a:rPr lang="en-US" sz="1000" dirty="0"/>
                <a:t>Consumer Group X</a:t>
              </a:r>
            </a:p>
          </p:txBody>
        </p:sp>
        <p:cxnSp>
          <p:nvCxnSpPr>
            <p:cNvPr id="138" name="Straight Connector 137">
              <a:extLst/>
            </p:cNvPr>
            <p:cNvCxnSpPr>
              <a:cxnSpLocks/>
              <a:endCxn id="119" idx="1"/>
            </p:cNvCxnSpPr>
            <p:nvPr/>
          </p:nvCxnSpPr>
          <p:spPr bwMode="auto">
            <a:xfrm>
              <a:off x="4760780" y="2657782"/>
              <a:ext cx="1335220" cy="1622671"/>
            </a:xfrm>
            <a:prstGeom prst="line">
              <a:avLst/>
            </a:prstGeom>
            <a:noFill/>
            <a:ln w="9525" cap="flat" cmpd="sng" algn="ctr">
              <a:solidFill>
                <a:schemeClr val="tx1"/>
              </a:solidFill>
              <a:prstDash val="solid"/>
              <a:round/>
              <a:headEnd type="none" w="med" len="med"/>
              <a:tailEnd type="none" w="med" len="med"/>
            </a:ln>
            <a:effectLst/>
          </p:spPr>
        </p:cxnSp>
        <p:cxnSp>
          <p:nvCxnSpPr>
            <p:cNvPr id="139" name="Straight Connector 138">
              <a:extLst/>
            </p:cNvPr>
            <p:cNvCxnSpPr>
              <a:cxnSpLocks/>
            </p:cNvCxnSpPr>
            <p:nvPr/>
          </p:nvCxnSpPr>
          <p:spPr bwMode="auto">
            <a:xfrm flipV="1">
              <a:off x="4760779" y="1548234"/>
              <a:ext cx="1321966" cy="1116738"/>
            </a:xfrm>
            <a:prstGeom prst="line">
              <a:avLst/>
            </a:prstGeom>
            <a:noFill/>
            <a:ln w="9525" cap="flat" cmpd="sng" algn="ctr">
              <a:solidFill>
                <a:schemeClr val="tx1"/>
              </a:solidFill>
              <a:prstDash val="solid"/>
              <a:round/>
              <a:headEnd type="none" w="med" len="med"/>
              <a:tailEnd type="none" w="med" len="med"/>
            </a:ln>
            <a:effectLst/>
          </p:spPr>
        </p:cxnSp>
        <p:cxnSp>
          <p:nvCxnSpPr>
            <p:cNvPr id="140" name="Straight Connector 139">
              <a:extLst/>
            </p:cNvPr>
            <p:cNvCxnSpPr>
              <a:cxnSpLocks/>
              <a:endCxn id="115" idx="1"/>
            </p:cNvCxnSpPr>
            <p:nvPr/>
          </p:nvCxnSpPr>
          <p:spPr bwMode="auto">
            <a:xfrm flipV="1">
              <a:off x="4789834" y="1918305"/>
              <a:ext cx="1306167" cy="737734"/>
            </a:xfrm>
            <a:prstGeom prst="line">
              <a:avLst/>
            </a:prstGeom>
            <a:noFill/>
            <a:ln w="9525" cap="flat" cmpd="sng" algn="ctr">
              <a:solidFill>
                <a:schemeClr val="tx1"/>
              </a:solidFill>
              <a:prstDash val="solid"/>
              <a:round/>
              <a:headEnd type="none" w="med" len="med"/>
              <a:tailEnd type="none" w="med" len="med"/>
            </a:ln>
            <a:effectLst/>
          </p:spPr>
        </p:cxnSp>
        <p:cxnSp>
          <p:nvCxnSpPr>
            <p:cNvPr id="141" name="Straight Connector 140">
              <a:extLst/>
            </p:cNvPr>
            <p:cNvCxnSpPr>
              <a:cxnSpLocks/>
              <a:endCxn id="126" idx="1"/>
            </p:cNvCxnSpPr>
            <p:nvPr/>
          </p:nvCxnSpPr>
          <p:spPr bwMode="auto">
            <a:xfrm flipV="1">
              <a:off x="4760780" y="2265960"/>
              <a:ext cx="1335221" cy="1856932"/>
            </a:xfrm>
            <a:prstGeom prst="line">
              <a:avLst/>
            </a:prstGeom>
            <a:noFill/>
            <a:ln w="9525" cap="flat" cmpd="sng" algn="ctr">
              <a:solidFill>
                <a:schemeClr val="tx1"/>
              </a:solidFill>
              <a:prstDash val="solid"/>
              <a:round/>
              <a:headEnd type="none" w="med" len="med"/>
              <a:tailEnd type="none" w="med" len="med"/>
            </a:ln>
            <a:effectLst/>
          </p:spPr>
        </p:cxnSp>
        <p:cxnSp>
          <p:nvCxnSpPr>
            <p:cNvPr id="142" name="Straight Connector 141">
              <a:extLst/>
            </p:cNvPr>
            <p:cNvCxnSpPr>
              <a:cxnSpLocks/>
            </p:cNvCxnSpPr>
            <p:nvPr/>
          </p:nvCxnSpPr>
          <p:spPr bwMode="auto">
            <a:xfrm>
              <a:off x="4772749" y="4107045"/>
              <a:ext cx="1309996" cy="517966"/>
            </a:xfrm>
            <a:prstGeom prst="line">
              <a:avLst/>
            </a:prstGeom>
            <a:noFill/>
            <a:ln w="9525" cap="flat" cmpd="sng" algn="ctr">
              <a:solidFill>
                <a:schemeClr val="tx1"/>
              </a:solidFill>
              <a:prstDash val="solid"/>
              <a:round/>
              <a:headEnd type="none" w="med" len="med"/>
              <a:tailEnd type="none" w="med" len="med"/>
            </a:ln>
            <a:effectLst/>
          </p:spPr>
        </p:cxnSp>
        <p:cxnSp>
          <p:nvCxnSpPr>
            <p:cNvPr id="143" name="Straight Connector 142">
              <a:extLst/>
            </p:cNvPr>
            <p:cNvCxnSpPr>
              <a:cxnSpLocks/>
              <a:endCxn id="117" idx="1"/>
            </p:cNvCxnSpPr>
            <p:nvPr/>
          </p:nvCxnSpPr>
          <p:spPr bwMode="auto">
            <a:xfrm flipV="1">
              <a:off x="4774034" y="3886147"/>
              <a:ext cx="1321966" cy="220108"/>
            </a:xfrm>
            <a:prstGeom prst="line">
              <a:avLst/>
            </a:prstGeom>
            <a:noFill/>
            <a:ln w="9525" cap="flat" cmpd="sng" algn="ctr">
              <a:solidFill>
                <a:schemeClr val="tx1"/>
              </a:solidFill>
              <a:prstDash val="solid"/>
              <a:round/>
              <a:headEnd type="none" w="med" len="med"/>
              <a:tailEnd type="none" w="med" len="med"/>
            </a:ln>
            <a:effectLst/>
          </p:spPr>
        </p:cxnSp>
        <p:sp>
          <p:nvSpPr>
            <p:cNvPr id="144" name="Rounded Rectangle 114">
              <a:extLst/>
            </p:cNvPr>
            <p:cNvSpPr/>
            <p:nvPr/>
          </p:nvSpPr>
          <p:spPr bwMode="auto">
            <a:xfrm>
              <a:off x="9804187" y="3855253"/>
              <a:ext cx="1419639"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45" name="TextBox 144">
              <a:extLst/>
            </p:cNvPr>
            <p:cNvSpPr txBox="1"/>
            <p:nvPr/>
          </p:nvSpPr>
          <p:spPr>
            <a:xfrm>
              <a:off x="9731545" y="3991910"/>
              <a:ext cx="1564920" cy="246221"/>
            </a:xfrm>
            <a:prstGeom prst="rect">
              <a:avLst/>
            </a:prstGeom>
            <a:noFill/>
          </p:spPr>
          <p:txBody>
            <a:bodyPr wrap="square" rtlCol="0">
              <a:spAutoFit/>
            </a:bodyPr>
            <a:lstStyle/>
            <a:p>
              <a:r>
                <a:rPr lang="en-US" sz="1000" dirty="0"/>
                <a:t>Consumer : Topic B</a:t>
              </a:r>
            </a:p>
          </p:txBody>
        </p:sp>
        <p:sp>
          <p:nvSpPr>
            <p:cNvPr id="146" name="Right Brace 145">
              <a:extLst/>
            </p:cNvPr>
            <p:cNvSpPr/>
            <p:nvPr/>
          </p:nvSpPr>
          <p:spPr bwMode="auto">
            <a:xfrm>
              <a:off x="11092329" y="3725216"/>
              <a:ext cx="361121" cy="88187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147" name="TextBox 146">
              <a:extLst/>
            </p:cNvPr>
            <p:cNvSpPr txBox="1"/>
            <p:nvPr/>
          </p:nvSpPr>
          <p:spPr>
            <a:xfrm>
              <a:off x="11213055" y="3951148"/>
              <a:ext cx="1437231" cy="246221"/>
            </a:xfrm>
            <a:prstGeom prst="rect">
              <a:avLst/>
            </a:prstGeom>
            <a:noFill/>
          </p:spPr>
          <p:txBody>
            <a:bodyPr wrap="none" rtlCol="0">
              <a:spAutoFit/>
            </a:bodyPr>
            <a:lstStyle/>
            <a:p>
              <a:r>
                <a:rPr lang="en-US" sz="1000" dirty="0"/>
                <a:t>Consumer Group Y</a:t>
              </a:r>
            </a:p>
          </p:txBody>
        </p:sp>
        <p:grpSp>
          <p:nvGrpSpPr>
            <p:cNvPr id="148" name="Group 147">
              <a:extLst/>
            </p:cNvPr>
            <p:cNvGrpSpPr/>
            <p:nvPr/>
          </p:nvGrpSpPr>
          <p:grpSpPr>
            <a:xfrm>
              <a:off x="5547716" y="952500"/>
              <a:ext cx="3284159" cy="2153161"/>
              <a:chOff x="2486195" y="760413"/>
              <a:chExt cx="1752430" cy="1740953"/>
            </a:xfrm>
          </p:grpSpPr>
          <p:sp>
            <p:nvSpPr>
              <p:cNvPr id="149" name="Rounded Rectangle 122">
                <a:extLst/>
              </p:cNvPr>
              <p:cNvSpPr/>
              <p:nvPr/>
            </p:nvSpPr>
            <p:spPr>
              <a:xfrm>
                <a:off x="2549525" y="760413"/>
                <a:ext cx="1689100" cy="1733550"/>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150" name="TextBox 32">
                <a:extLst/>
              </p:cNvPr>
              <p:cNvSpPr txBox="1">
                <a:spLocks noChangeArrowheads="1"/>
              </p:cNvSpPr>
              <p:nvPr/>
            </p:nvSpPr>
            <p:spPr bwMode="auto">
              <a:xfrm>
                <a:off x="2486195" y="2314725"/>
                <a:ext cx="1557338" cy="186641"/>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1</a:t>
                </a:r>
              </a:p>
            </p:txBody>
          </p:sp>
        </p:grpSp>
        <p:grpSp>
          <p:nvGrpSpPr>
            <p:cNvPr id="151" name="Group 150">
              <a:extLst/>
            </p:cNvPr>
            <p:cNvGrpSpPr/>
            <p:nvPr/>
          </p:nvGrpSpPr>
          <p:grpSpPr>
            <a:xfrm>
              <a:off x="5566734" y="3331047"/>
              <a:ext cx="3265141" cy="2117253"/>
              <a:chOff x="2485736" y="760413"/>
              <a:chExt cx="1752889" cy="1733550"/>
            </a:xfrm>
          </p:grpSpPr>
          <p:sp>
            <p:nvSpPr>
              <p:cNvPr id="152" name="Rounded Rectangle 125">
                <a:extLst/>
              </p:cNvPr>
              <p:cNvSpPr/>
              <p:nvPr/>
            </p:nvSpPr>
            <p:spPr>
              <a:xfrm>
                <a:off x="2549525" y="760413"/>
                <a:ext cx="1689100" cy="1733550"/>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153" name="TextBox 32">
                <a:extLst/>
              </p:cNvPr>
              <p:cNvSpPr txBox="1">
                <a:spLocks noChangeArrowheads="1"/>
              </p:cNvSpPr>
              <p:nvPr/>
            </p:nvSpPr>
            <p:spPr bwMode="auto">
              <a:xfrm>
                <a:off x="2485736" y="2240154"/>
                <a:ext cx="1557338" cy="188999"/>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2</a:t>
                </a:r>
              </a:p>
            </p:txBody>
          </p:sp>
        </p:grpSp>
      </p:grpSp>
    </p:spTree>
    <p:extLst>
      <p:ext uri="{BB962C8B-B14F-4D97-AF65-F5344CB8AC3E}">
        <p14:creationId xmlns:p14="http://schemas.microsoft.com/office/powerpoint/2010/main" val="1970866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0080" y="2074363"/>
            <a:ext cx="2286000" cy="22860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spcAft>
                <a:spcPts val="600"/>
              </a:spcAft>
            </a:pPr>
            <a:r>
              <a:rPr lang="en-US" sz="1800" dirty="0">
                <a:solidFill>
                  <a:srgbClr val="FFFFFF"/>
                </a:solidFill>
              </a:rPr>
              <a:t>Rebalancing Consumer </a:t>
            </a:r>
          </a:p>
          <a:p>
            <a:pPr algn="ctr">
              <a:spcAft>
                <a:spcPts val="600"/>
              </a:spcAft>
            </a:pPr>
            <a:r>
              <a:rPr lang="en-US" sz="1800" dirty="0">
                <a:solidFill>
                  <a:srgbClr val="FFFFFF"/>
                </a:solidFill>
              </a:rPr>
              <a:t>Groups</a:t>
            </a:r>
            <a:endParaRPr lang="en-US" sz="1800" kern="1200" dirty="0">
              <a:solidFill>
                <a:srgbClr val="FFFFFF"/>
              </a:solidFill>
              <a:latin typeface="+mj-lt"/>
              <a:ea typeface="+mj-ea"/>
              <a:cs typeface="+mj-cs"/>
            </a:endParaRPr>
          </a:p>
        </p:txBody>
      </p:sp>
      <p:grpSp>
        <p:nvGrpSpPr>
          <p:cNvPr id="2" name="Group 1"/>
          <p:cNvGrpSpPr/>
          <p:nvPr/>
        </p:nvGrpSpPr>
        <p:grpSpPr>
          <a:xfrm>
            <a:off x="3105438" y="838200"/>
            <a:ext cx="9027428" cy="5039634"/>
            <a:chOff x="1865181" y="675367"/>
            <a:chExt cx="9027428" cy="5039634"/>
          </a:xfrm>
        </p:grpSpPr>
        <p:sp>
          <p:nvSpPr>
            <p:cNvPr id="114" name="Rounded Rectangle 1">
              <a:extLst/>
            </p:cNvPr>
            <p:cNvSpPr/>
            <p:nvPr/>
          </p:nvSpPr>
          <p:spPr bwMode="auto">
            <a:xfrm>
              <a:off x="1865181" y="2046440"/>
              <a:ext cx="12192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17" name="TextBox 116">
              <a:extLst/>
            </p:cNvPr>
            <p:cNvSpPr txBox="1"/>
            <p:nvPr/>
          </p:nvSpPr>
          <p:spPr>
            <a:xfrm>
              <a:off x="2049024" y="2260205"/>
              <a:ext cx="851515" cy="246221"/>
            </a:xfrm>
            <a:prstGeom prst="rect">
              <a:avLst/>
            </a:prstGeom>
            <a:noFill/>
          </p:spPr>
          <p:txBody>
            <a:bodyPr wrap="none" rtlCol="0">
              <a:spAutoFit/>
            </a:bodyPr>
            <a:lstStyle/>
            <a:p>
              <a:r>
                <a:rPr lang="en-US" sz="1000" dirty="0"/>
                <a:t>Producer 1</a:t>
              </a:r>
            </a:p>
          </p:txBody>
        </p:sp>
        <p:sp>
          <p:nvSpPr>
            <p:cNvPr id="118" name="Rounded Rectangle 69">
              <a:extLst/>
            </p:cNvPr>
            <p:cNvSpPr/>
            <p:nvPr/>
          </p:nvSpPr>
          <p:spPr bwMode="auto">
            <a:xfrm>
              <a:off x="1865181" y="3512354"/>
              <a:ext cx="12192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19" name="TextBox 118">
              <a:extLst/>
            </p:cNvPr>
            <p:cNvSpPr txBox="1"/>
            <p:nvPr/>
          </p:nvSpPr>
          <p:spPr>
            <a:xfrm>
              <a:off x="2049024" y="3700143"/>
              <a:ext cx="851515" cy="246221"/>
            </a:xfrm>
            <a:prstGeom prst="rect">
              <a:avLst/>
            </a:prstGeom>
            <a:noFill/>
          </p:spPr>
          <p:txBody>
            <a:bodyPr wrap="none" rtlCol="0">
              <a:spAutoFit/>
            </a:bodyPr>
            <a:lstStyle/>
            <a:p>
              <a:r>
                <a:rPr lang="en-US" sz="1000" dirty="0"/>
                <a:t>Producer 2</a:t>
              </a:r>
            </a:p>
          </p:txBody>
        </p:sp>
        <p:sp>
          <p:nvSpPr>
            <p:cNvPr id="120" name="Rounded Rectangle 6">
              <a:extLst/>
            </p:cNvPr>
            <p:cNvSpPr/>
            <p:nvPr/>
          </p:nvSpPr>
          <p:spPr bwMode="auto">
            <a:xfrm>
              <a:off x="4191000" y="876301"/>
              <a:ext cx="2819400" cy="1580429"/>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21" name="Rounded Rectangle 71">
              <a:extLst/>
            </p:cNvPr>
            <p:cNvSpPr/>
            <p:nvPr/>
          </p:nvSpPr>
          <p:spPr bwMode="auto">
            <a:xfrm>
              <a:off x="4194313" y="3198690"/>
              <a:ext cx="2819400" cy="1580429"/>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22" name="Terminator 72">
              <a:extLst/>
            </p:cNvPr>
            <p:cNvSpPr/>
            <p:nvPr/>
          </p:nvSpPr>
          <p:spPr bwMode="auto">
            <a:xfrm>
              <a:off x="4419600" y="1066801"/>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0</a:t>
              </a:r>
            </a:p>
          </p:txBody>
        </p:sp>
        <p:sp>
          <p:nvSpPr>
            <p:cNvPr id="123" name="Terminator 73">
              <a:extLst/>
            </p:cNvPr>
            <p:cNvSpPr/>
            <p:nvPr/>
          </p:nvSpPr>
          <p:spPr bwMode="auto">
            <a:xfrm>
              <a:off x="4419600" y="1461106"/>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1</a:t>
              </a:r>
            </a:p>
          </p:txBody>
        </p:sp>
        <p:sp>
          <p:nvSpPr>
            <p:cNvPr id="124" name="Terminator 74">
              <a:extLst/>
            </p:cNvPr>
            <p:cNvSpPr/>
            <p:nvPr/>
          </p:nvSpPr>
          <p:spPr bwMode="auto">
            <a:xfrm>
              <a:off x="4419600" y="3428948"/>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0</a:t>
              </a:r>
            </a:p>
          </p:txBody>
        </p:sp>
        <p:sp>
          <p:nvSpPr>
            <p:cNvPr id="125" name="Terminator 75">
              <a:extLst/>
            </p:cNvPr>
            <p:cNvSpPr/>
            <p:nvPr/>
          </p:nvSpPr>
          <p:spPr bwMode="auto">
            <a:xfrm>
              <a:off x="4419600" y="3823253"/>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2</a:t>
              </a:r>
            </a:p>
          </p:txBody>
        </p:sp>
        <p:sp>
          <p:nvSpPr>
            <p:cNvPr id="126" name="Terminator 76">
              <a:extLst/>
            </p:cNvPr>
            <p:cNvSpPr/>
            <p:nvPr/>
          </p:nvSpPr>
          <p:spPr bwMode="auto">
            <a:xfrm>
              <a:off x="4419600" y="1808761"/>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1</a:t>
              </a:r>
            </a:p>
          </p:txBody>
        </p:sp>
        <p:sp>
          <p:nvSpPr>
            <p:cNvPr id="127" name="Terminator 77">
              <a:extLst/>
            </p:cNvPr>
            <p:cNvSpPr/>
            <p:nvPr/>
          </p:nvSpPr>
          <p:spPr bwMode="auto">
            <a:xfrm>
              <a:off x="4419600" y="4182719"/>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2</a:t>
              </a:r>
            </a:p>
          </p:txBody>
        </p:sp>
        <p:sp>
          <p:nvSpPr>
            <p:cNvPr id="128" name="Rounded Rectangle 78">
              <a:extLst/>
            </p:cNvPr>
            <p:cNvSpPr/>
            <p:nvPr/>
          </p:nvSpPr>
          <p:spPr bwMode="auto">
            <a:xfrm>
              <a:off x="8053937" y="1384319"/>
              <a:ext cx="1403201"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29" name="Rounded Rectangle 79">
              <a:extLst/>
            </p:cNvPr>
            <p:cNvSpPr/>
            <p:nvPr/>
          </p:nvSpPr>
          <p:spPr bwMode="auto">
            <a:xfrm>
              <a:off x="8069005" y="2193130"/>
              <a:ext cx="1403200"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30" name="TextBox 129">
              <a:extLst/>
            </p:cNvPr>
            <p:cNvSpPr txBox="1"/>
            <p:nvPr/>
          </p:nvSpPr>
          <p:spPr>
            <a:xfrm>
              <a:off x="8019917" y="1545732"/>
              <a:ext cx="1401346" cy="246221"/>
            </a:xfrm>
            <a:prstGeom prst="rect">
              <a:avLst/>
            </a:prstGeom>
            <a:noFill/>
          </p:spPr>
          <p:txBody>
            <a:bodyPr wrap="none" rtlCol="0">
              <a:spAutoFit/>
            </a:bodyPr>
            <a:lstStyle/>
            <a:p>
              <a:r>
                <a:rPr lang="en-US" sz="1000" dirty="0"/>
                <a:t>Consumer : Topic A</a:t>
              </a:r>
            </a:p>
          </p:txBody>
        </p:sp>
        <p:sp>
          <p:nvSpPr>
            <p:cNvPr id="131" name="TextBox 130">
              <a:extLst/>
            </p:cNvPr>
            <p:cNvSpPr txBox="1"/>
            <p:nvPr/>
          </p:nvSpPr>
          <p:spPr>
            <a:xfrm>
              <a:off x="8016035" y="2366395"/>
              <a:ext cx="1401346" cy="246221"/>
            </a:xfrm>
            <a:prstGeom prst="rect">
              <a:avLst/>
            </a:prstGeom>
            <a:noFill/>
          </p:spPr>
          <p:txBody>
            <a:bodyPr wrap="none" rtlCol="0">
              <a:spAutoFit/>
            </a:bodyPr>
            <a:lstStyle/>
            <a:p>
              <a:r>
                <a:rPr lang="en-US" sz="1000" dirty="0"/>
                <a:t>Consumer : Topic A</a:t>
              </a:r>
            </a:p>
          </p:txBody>
        </p:sp>
        <p:cxnSp>
          <p:nvCxnSpPr>
            <p:cNvPr id="132" name="Straight Connector 131">
              <a:extLst/>
            </p:cNvPr>
            <p:cNvCxnSpPr>
              <a:cxnSpLocks/>
              <a:stCxn id="122" idx="3"/>
              <a:endCxn id="128" idx="1"/>
            </p:cNvCxnSpPr>
            <p:nvPr/>
          </p:nvCxnSpPr>
          <p:spPr bwMode="auto">
            <a:xfrm>
              <a:off x="6019800" y="1181101"/>
              <a:ext cx="2034136" cy="469918"/>
            </a:xfrm>
            <a:prstGeom prst="line">
              <a:avLst/>
            </a:prstGeom>
            <a:noFill/>
            <a:ln w="9525" cap="flat" cmpd="sng" algn="ctr">
              <a:solidFill>
                <a:schemeClr val="accent2"/>
              </a:solidFill>
              <a:prstDash val="solid"/>
              <a:round/>
              <a:headEnd type="none" w="med" len="med"/>
              <a:tailEnd type="none" w="med" len="med"/>
            </a:ln>
            <a:effectLst/>
          </p:spPr>
        </p:cxnSp>
        <p:cxnSp>
          <p:nvCxnSpPr>
            <p:cNvPr id="133" name="Straight Connector 132">
              <a:extLst/>
            </p:cNvPr>
            <p:cNvCxnSpPr>
              <a:cxnSpLocks/>
              <a:stCxn id="123" idx="3"/>
              <a:endCxn id="130" idx="1"/>
            </p:cNvCxnSpPr>
            <p:nvPr/>
          </p:nvCxnSpPr>
          <p:spPr bwMode="auto">
            <a:xfrm>
              <a:off x="6019801" y="1575406"/>
              <a:ext cx="2000117" cy="93436"/>
            </a:xfrm>
            <a:prstGeom prst="line">
              <a:avLst/>
            </a:prstGeom>
            <a:noFill/>
            <a:ln w="9525" cap="flat" cmpd="sng" algn="ctr">
              <a:solidFill>
                <a:schemeClr val="accent2"/>
              </a:solidFill>
              <a:prstDash val="solid"/>
              <a:round/>
              <a:headEnd type="none" w="med" len="med"/>
              <a:tailEnd type="none" w="med" len="med"/>
            </a:ln>
            <a:effectLst/>
          </p:spPr>
        </p:cxnSp>
        <p:cxnSp>
          <p:nvCxnSpPr>
            <p:cNvPr id="134" name="Straight Connector 133">
              <a:extLst/>
            </p:cNvPr>
            <p:cNvCxnSpPr>
              <a:cxnSpLocks/>
              <a:stCxn id="125" idx="3"/>
            </p:cNvCxnSpPr>
            <p:nvPr/>
          </p:nvCxnSpPr>
          <p:spPr bwMode="auto">
            <a:xfrm flipV="1">
              <a:off x="6019801" y="2456731"/>
              <a:ext cx="2053087" cy="1480822"/>
            </a:xfrm>
            <a:prstGeom prst="line">
              <a:avLst/>
            </a:prstGeom>
            <a:noFill/>
            <a:ln w="9525" cap="flat" cmpd="sng" algn="ctr">
              <a:solidFill>
                <a:schemeClr val="accent2"/>
              </a:solidFill>
              <a:prstDash val="solid"/>
              <a:round/>
              <a:headEnd type="none" w="med" len="med"/>
              <a:tailEnd type="none" w="med" len="med"/>
            </a:ln>
            <a:effectLst/>
          </p:spPr>
        </p:cxnSp>
        <p:cxnSp>
          <p:nvCxnSpPr>
            <p:cNvPr id="135" name="Straight Connector 134">
              <a:extLst/>
            </p:cNvPr>
            <p:cNvCxnSpPr>
              <a:cxnSpLocks/>
              <a:stCxn id="124" idx="3"/>
            </p:cNvCxnSpPr>
            <p:nvPr/>
          </p:nvCxnSpPr>
          <p:spPr bwMode="auto">
            <a:xfrm>
              <a:off x="6019800" y="3543249"/>
              <a:ext cx="2118778" cy="830845"/>
            </a:xfrm>
            <a:prstGeom prst="line">
              <a:avLst/>
            </a:prstGeom>
            <a:noFill/>
            <a:ln w="9525" cap="flat" cmpd="sng" algn="ctr">
              <a:solidFill>
                <a:schemeClr val="tx1"/>
              </a:solidFill>
              <a:prstDash val="solid"/>
              <a:round/>
              <a:headEnd type="none" w="med" len="med"/>
              <a:tailEnd type="none" w="med" len="med"/>
            </a:ln>
            <a:effectLst/>
          </p:spPr>
        </p:cxnSp>
        <p:cxnSp>
          <p:nvCxnSpPr>
            <p:cNvPr id="136" name="Straight Connector 135">
              <a:extLst/>
            </p:cNvPr>
            <p:cNvCxnSpPr>
              <a:cxnSpLocks/>
              <a:stCxn id="127" idx="3"/>
            </p:cNvCxnSpPr>
            <p:nvPr/>
          </p:nvCxnSpPr>
          <p:spPr bwMode="auto">
            <a:xfrm>
              <a:off x="6019801" y="4297019"/>
              <a:ext cx="2103845" cy="989076"/>
            </a:xfrm>
            <a:prstGeom prst="line">
              <a:avLst/>
            </a:prstGeom>
            <a:noFill/>
            <a:ln w="9525" cap="flat" cmpd="sng" algn="ctr">
              <a:solidFill>
                <a:schemeClr val="tx1"/>
              </a:solidFill>
              <a:prstDash val="solid"/>
              <a:round/>
              <a:headEnd type="none" w="med" len="med"/>
              <a:tailEnd type="none" w="med" len="med"/>
            </a:ln>
            <a:effectLst/>
          </p:spPr>
        </p:cxnSp>
        <p:cxnSp>
          <p:nvCxnSpPr>
            <p:cNvPr id="137" name="Straight Connector 136">
              <a:extLst/>
            </p:cNvPr>
            <p:cNvCxnSpPr>
              <a:cxnSpLocks/>
              <a:stCxn id="126" idx="3"/>
            </p:cNvCxnSpPr>
            <p:nvPr/>
          </p:nvCxnSpPr>
          <p:spPr bwMode="auto">
            <a:xfrm>
              <a:off x="6019800" y="1923062"/>
              <a:ext cx="2034136" cy="1505887"/>
            </a:xfrm>
            <a:prstGeom prst="line">
              <a:avLst/>
            </a:prstGeom>
            <a:noFill/>
            <a:ln w="9525" cap="flat" cmpd="sng" algn="ctr">
              <a:solidFill>
                <a:schemeClr val="tx1"/>
              </a:solidFill>
              <a:prstDash val="solid"/>
              <a:round/>
              <a:headEnd type="none" w="med" len="med"/>
              <a:tailEnd type="none" w="med" len="med"/>
            </a:ln>
            <a:effectLst/>
          </p:spPr>
        </p:cxnSp>
        <p:sp>
          <p:nvSpPr>
            <p:cNvPr id="138" name="Right Brace 137">
              <a:extLst/>
            </p:cNvPr>
            <p:cNvSpPr/>
            <p:nvPr/>
          </p:nvSpPr>
          <p:spPr bwMode="auto">
            <a:xfrm>
              <a:off x="9361353" y="1330385"/>
              <a:ext cx="361121" cy="149569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139" name="TextBox 138">
              <a:extLst/>
            </p:cNvPr>
            <p:cNvSpPr txBox="1"/>
            <p:nvPr/>
          </p:nvSpPr>
          <p:spPr>
            <a:xfrm>
              <a:off x="9491157" y="1821163"/>
              <a:ext cx="1358064" cy="246221"/>
            </a:xfrm>
            <a:prstGeom prst="rect">
              <a:avLst/>
            </a:prstGeom>
            <a:noFill/>
          </p:spPr>
          <p:txBody>
            <a:bodyPr wrap="none" rtlCol="0">
              <a:spAutoFit/>
            </a:bodyPr>
            <a:lstStyle/>
            <a:p>
              <a:r>
                <a:rPr lang="en-US" sz="1000" dirty="0"/>
                <a:t>Consumer Group X</a:t>
              </a:r>
            </a:p>
          </p:txBody>
        </p:sp>
        <p:cxnSp>
          <p:nvCxnSpPr>
            <p:cNvPr id="140" name="Straight Connector 139">
              <a:extLst/>
            </p:cNvPr>
            <p:cNvCxnSpPr>
              <a:cxnSpLocks/>
              <a:endCxn id="125" idx="1"/>
            </p:cNvCxnSpPr>
            <p:nvPr/>
          </p:nvCxnSpPr>
          <p:spPr bwMode="auto">
            <a:xfrm>
              <a:off x="3084380" y="2314883"/>
              <a:ext cx="1335220" cy="1622671"/>
            </a:xfrm>
            <a:prstGeom prst="line">
              <a:avLst/>
            </a:prstGeom>
            <a:noFill/>
            <a:ln w="9525" cap="flat" cmpd="sng" algn="ctr">
              <a:solidFill>
                <a:schemeClr val="tx1"/>
              </a:solidFill>
              <a:prstDash val="solid"/>
              <a:round/>
              <a:headEnd type="none" w="med" len="med"/>
              <a:tailEnd type="none" w="med" len="med"/>
            </a:ln>
            <a:effectLst/>
          </p:spPr>
        </p:cxnSp>
        <p:cxnSp>
          <p:nvCxnSpPr>
            <p:cNvPr id="141" name="Straight Connector 140">
              <a:extLst/>
            </p:cNvPr>
            <p:cNvCxnSpPr>
              <a:cxnSpLocks/>
            </p:cNvCxnSpPr>
            <p:nvPr/>
          </p:nvCxnSpPr>
          <p:spPr bwMode="auto">
            <a:xfrm flipV="1">
              <a:off x="3084379" y="1205335"/>
              <a:ext cx="1321966" cy="1116738"/>
            </a:xfrm>
            <a:prstGeom prst="line">
              <a:avLst/>
            </a:prstGeom>
            <a:noFill/>
            <a:ln w="9525" cap="flat" cmpd="sng" algn="ctr">
              <a:solidFill>
                <a:schemeClr val="tx1"/>
              </a:solidFill>
              <a:prstDash val="solid"/>
              <a:round/>
              <a:headEnd type="none" w="med" len="med"/>
              <a:tailEnd type="none" w="med" len="med"/>
            </a:ln>
            <a:effectLst/>
          </p:spPr>
        </p:cxnSp>
        <p:cxnSp>
          <p:nvCxnSpPr>
            <p:cNvPr id="142" name="Straight Connector 141">
              <a:extLst/>
            </p:cNvPr>
            <p:cNvCxnSpPr>
              <a:cxnSpLocks/>
              <a:endCxn id="123" idx="1"/>
            </p:cNvCxnSpPr>
            <p:nvPr/>
          </p:nvCxnSpPr>
          <p:spPr bwMode="auto">
            <a:xfrm flipV="1">
              <a:off x="3113434" y="1575406"/>
              <a:ext cx="1306167" cy="737734"/>
            </a:xfrm>
            <a:prstGeom prst="line">
              <a:avLst/>
            </a:prstGeom>
            <a:noFill/>
            <a:ln w="9525" cap="flat" cmpd="sng" algn="ctr">
              <a:solidFill>
                <a:schemeClr val="tx1"/>
              </a:solidFill>
              <a:prstDash val="solid"/>
              <a:round/>
              <a:headEnd type="none" w="med" len="med"/>
              <a:tailEnd type="none" w="med" len="med"/>
            </a:ln>
            <a:effectLst/>
          </p:spPr>
        </p:cxnSp>
        <p:cxnSp>
          <p:nvCxnSpPr>
            <p:cNvPr id="143" name="Straight Connector 142">
              <a:extLst/>
            </p:cNvPr>
            <p:cNvCxnSpPr>
              <a:cxnSpLocks/>
              <a:endCxn id="126" idx="1"/>
            </p:cNvCxnSpPr>
            <p:nvPr/>
          </p:nvCxnSpPr>
          <p:spPr bwMode="auto">
            <a:xfrm flipV="1">
              <a:off x="3084380" y="1923061"/>
              <a:ext cx="1335221" cy="1856932"/>
            </a:xfrm>
            <a:prstGeom prst="line">
              <a:avLst/>
            </a:prstGeom>
            <a:noFill/>
            <a:ln w="9525" cap="flat" cmpd="sng" algn="ctr">
              <a:solidFill>
                <a:schemeClr val="tx1"/>
              </a:solidFill>
              <a:prstDash val="solid"/>
              <a:round/>
              <a:headEnd type="none" w="med" len="med"/>
              <a:tailEnd type="none" w="med" len="med"/>
            </a:ln>
            <a:effectLst/>
          </p:spPr>
        </p:cxnSp>
        <p:cxnSp>
          <p:nvCxnSpPr>
            <p:cNvPr id="144" name="Straight Connector 143">
              <a:extLst/>
            </p:cNvPr>
            <p:cNvCxnSpPr>
              <a:cxnSpLocks/>
            </p:cNvCxnSpPr>
            <p:nvPr/>
          </p:nvCxnSpPr>
          <p:spPr bwMode="auto">
            <a:xfrm>
              <a:off x="3096349" y="3764146"/>
              <a:ext cx="1309996" cy="517966"/>
            </a:xfrm>
            <a:prstGeom prst="line">
              <a:avLst/>
            </a:prstGeom>
            <a:noFill/>
            <a:ln w="9525" cap="flat" cmpd="sng" algn="ctr">
              <a:solidFill>
                <a:schemeClr val="tx1"/>
              </a:solidFill>
              <a:prstDash val="solid"/>
              <a:round/>
              <a:headEnd type="none" w="med" len="med"/>
              <a:tailEnd type="none" w="med" len="med"/>
            </a:ln>
            <a:effectLst/>
          </p:spPr>
        </p:cxnSp>
        <p:cxnSp>
          <p:nvCxnSpPr>
            <p:cNvPr id="145" name="Straight Connector 144">
              <a:extLst/>
            </p:cNvPr>
            <p:cNvCxnSpPr>
              <a:cxnSpLocks/>
              <a:endCxn id="124" idx="1"/>
            </p:cNvCxnSpPr>
            <p:nvPr/>
          </p:nvCxnSpPr>
          <p:spPr bwMode="auto">
            <a:xfrm flipV="1">
              <a:off x="3097634" y="3543248"/>
              <a:ext cx="1321966" cy="220108"/>
            </a:xfrm>
            <a:prstGeom prst="line">
              <a:avLst/>
            </a:prstGeom>
            <a:noFill/>
            <a:ln w="9525" cap="flat" cmpd="sng" algn="ctr">
              <a:solidFill>
                <a:schemeClr val="tx1"/>
              </a:solidFill>
              <a:prstDash val="solid"/>
              <a:round/>
              <a:headEnd type="none" w="med" len="med"/>
              <a:tailEnd type="none" w="med" len="med"/>
            </a:ln>
            <a:effectLst/>
          </p:spPr>
        </p:cxnSp>
        <p:sp>
          <p:nvSpPr>
            <p:cNvPr id="146" name="Rounded Rectangle 65">
              <a:extLst/>
            </p:cNvPr>
            <p:cNvSpPr/>
            <p:nvPr/>
          </p:nvSpPr>
          <p:spPr bwMode="auto">
            <a:xfrm>
              <a:off x="8053936" y="3271711"/>
              <a:ext cx="1403200"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47" name="TextBox 146">
              <a:extLst/>
            </p:cNvPr>
            <p:cNvSpPr txBox="1"/>
            <p:nvPr/>
          </p:nvSpPr>
          <p:spPr>
            <a:xfrm>
              <a:off x="8000966" y="3444976"/>
              <a:ext cx="1401346" cy="246221"/>
            </a:xfrm>
            <a:prstGeom prst="rect">
              <a:avLst/>
            </a:prstGeom>
            <a:noFill/>
          </p:spPr>
          <p:txBody>
            <a:bodyPr wrap="none" rtlCol="0">
              <a:spAutoFit/>
            </a:bodyPr>
            <a:lstStyle/>
            <a:p>
              <a:r>
                <a:rPr lang="en-US" sz="1000" dirty="0"/>
                <a:t>Consumer : Topic B</a:t>
              </a:r>
            </a:p>
          </p:txBody>
        </p:sp>
        <p:sp>
          <p:nvSpPr>
            <p:cNvPr id="148" name="Rounded Rectangle 67">
              <a:extLst/>
            </p:cNvPr>
            <p:cNvSpPr/>
            <p:nvPr/>
          </p:nvSpPr>
          <p:spPr bwMode="auto">
            <a:xfrm>
              <a:off x="8060698" y="4077719"/>
              <a:ext cx="1403200"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49" name="TextBox 148">
              <a:extLst/>
            </p:cNvPr>
            <p:cNvSpPr txBox="1"/>
            <p:nvPr/>
          </p:nvSpPr>
          <p:spPr>
            <a:xfrm>
              <a:off x="8007728" y="4250984"/>
              <a:ext cx="1401346" cy="246221"/>
            </a:xfrm>
            <a:prstGeom prst="rect">
              <a:avLst/>
            </a:prstGeom>
            <a:noFill/>
          </p:spPr>
          <p:txBody>
            <a:bodyPr wrap="none" rtlCol="0">
              <a:spAutoFit/>
            </a:bodyPr>
            <a:lstStyle/>
            <a:p>
              <a:r>
                <a:rPr lang="en-US" sz="1000" dirty="0"/>
                <a:t>Consumer : Topic B</a:t>
              </a:r>
            </a:p>
          </p:txBody>
        </p:sp>
        <p:sp>
          <p:nvSpPr>
            <p:cNvPr id="150" name="Rounded Rectangle 70">
              <a:extLst/>
            </p:cNvPr>
            <p:cNvSpPr/>
            <p:nvPr/>
          </p:nvSpPr>
          <p:spPr bwMode="auto">
            <a:xfrm>
              <a:off x="8060698" y="5019395"/>
              <a:ext cx="1403200"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51" name="TextBox 150">
              <a:extLst/>
            </p:cNvPr>
            <p:cNvSpPr txBox="1"/>
            <p:nvPr/>
          </p:nvSpPr>
          <p:spPr>
            <a:xfrm>
              <a:off x="8007728" y="5192660"/>
              <a:ext cx="1401346" cy="246221"/>
            </a:xfrm>
            <a:prstGeom prst="rect">
              <a:avLst/>
            </a:prstGeom>
            <a:noFill/>
          </p:spPr>
          <p:txBody>
            <a:bodyPr wrap="none" rtlCol="0">
              <a:spAutoFit/>
            </a:bodyPr>
            <a:lstStyle/>
            <a:p>
              <a:r>
                <a:rPr lang="en-US" sz="1000" dirty="0"/>
                <a:t>Consumer : Topic B</a:t>
              </a:r>
            </a:p>
          </p:txBody>
        </p:sp>
        <p:sp>
          <p:nvSpPr>
            <p:cNvPr id="152" name="Right Brace 151">
              <a:extLst/>
            </p:cNvPr>
            <p:cNvSpPr/>
            <p:nvPr/>
          </p:nvSpPr>
          <p:spPr bwMode="auto">
            <a:xfrm>
              <a:off x="9424008" y="3167516"/>
              <a:ext cx="361121" cy="2547485"/>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153" name="TextBox 152">
              <a:extLst/>
            </p:cNvPr>
            <p:cNvSpPr txBox="1"/>
            <p:nvPr/>
          </p:nvSpPr>
          <p:spPr>
            <a:xfrm>
              <a:off x="9534545" y="4161301"/>
              <a:ext cx="1358064" cy="246221"/>
            </a:xfrm>
            <a:prstGeom prst="rect">
              <a:avLst/>
            </a:prstGeom>
            <a:noFill/>
          </p:spPr>
          <p:txBody>
            <a:bodyPr wrap="none" rtlCol="0">
              <a:spAutoFit/>
            </a:bodyPr>
            <a:lstStyle/>
            <a:p>
              <a:r>
                <a:rPr lang="en-US" sz="1000" dirty="0"/>
                <a:t>Consumer Group Y</a:t>
              </a:r>
            </a:p>
          </p:txBody>
        </p:sp>
        <p:grpSp>
          <p:nvGrpSpPr>
            <p:cNvPr id="154" name="Group 153">
              <a:extLst/>
            </p:cNvPr>
            <p:cNvGrpSpPr/>
            <p:nvPr/>
          </p:nvGrpSpPr>
          <p:grpSpPr>
            <a:xfrm>
              <a:off x="3890334" y="2988148"/>
              <a:ext cx="3265141" cy="2117253"/>
              <a:chOff x="2485736" y="760413"/>
              <a:chExt cx="1752889" cy="1733550"/>
            </a:xfrm>
          </p:grpSpPr>
          <p:sp>
            <p:nvSpPr>
              <p:cNvPr id="155" name="Rounded Rectangle 86">
                <a:extLst/>
              </p:cNvPr>
              <p:cNvSpPr/>
              <p:nvPr/>
            </p:nvSpPr>
            <p:spPr>
              <a:xfrm>
                <a:off x="2549525" y="760413"/>
                <a:ext cx="1689100" cy="1733550"/>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156" name="TextBox 32">
                <a:extLst/>
              </p:cNvPr>
              <p:cNvSpPr txBox="1">
                <a:spLocks noChangeArrowheads="1"/>
              </p:cNvSpPr>
              <p:nvPr/>
            </p:nvSpPr>
            <p:spPr bwMode="auto">
              <a:xfrm>
                <a:off x="2485736" y="2240154"/>
                <a:ext cx="1557338" cy="188999"/>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2</a:t>
                </a:r>
              </a:p>
            </p:txBody>
          </p:sp>
        </p:grpSp>
        <p:grpSp>
          <p:nvGrpSpPr>
            <p:cNvPr id="157" name="Group 156">
              <a:extLst/>
            </p:cNvPr>
            <p:cNvGrpSpPr/>
            <p:nvPr/>
          </p:nvGrpSpPr>
          <p:grpSpPr>
            <a:xfrm>
              <a:off x="3906174" y="675367"/>
              <a:ext cx="3265141" cy="2117253"/>
              <a:chOff x="2485736" y="760413"/>
              <a:chExt cx="1752889" cy="1733550"/>
            </a:xfrm>
          </p:grpSpPr>
          <p:sp>
            <p:nvSpPr>
              <p:cNvPr id="158" name="Rounded Rectangle 91">
                <a:extLst/>
              </p:cNvPr>
              <p:cNvSpPr/>
              <p:nvPr/>
            </p:nvSpPr>
            <p:spPr>
              <a:xfrm>
                <a:off x="2549525" y="760413"/>
                <a:ext cx="1689100" cy="1733550"/>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159" name="TextBox 32">
                <a:extLst/>
              </p:cNvPr>
              <p:cNvSpPr txBox="1">
                <a:spLocks noChangeArrowheads="1"/>
              </p:cNvSpPr>
              <p:nvPr/>
            </p:nvSpPr>
            <p:spPr bwMode="auto">
              <a:xfrm>
                <a:off x="2485736" y="2240154"/>
                <a:ext cx="1557338" cy="188999"/>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1</a:t>
                </a:r>
              </a:p>
            </p:txBody>
          </p:sp>
        </p:grpSp>
      </p:grpSp>
    </p:spTree>
    <p:extLst>
      <p:ext uri="{BB962C8B-B14F-4D97-AF65-F5344CB8AC3E}">
        <p14:creationId xmlns:p14="http://schemas.microsoft.com/office/powerpoint/2010/main" val="1874874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0080" y="2074363"/>
            <a:ext cx="2377440" cy="237744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spcAft>
                <a:spcPts val="600"/>
              </a:spcAft>
            </a:pPr>
            <a:r>
              <a:rPr lang="en-US" sz="1900" dirty="0">
                <a:solidFill>
                  <a:srgbClr val="FFFFFF"/>
                </a:solidFill>
              </a:rPr>
              <a:t>Rebalancing Consumer </a:t>
            </a:r>
          </a:p>
          <a:p>
            <a:pPr algn="ctr">
              <a:spcAft>
                <a:spcPts val="600"/>
              </a:spcAft>
            </a:pPr>
            <a:r>
              <a:rPr lang="en-US" sz="1900" dirty="0">
                <a:solidFill>
                  <a:srgbClr val="FFFFFF"/>
                </a:solidFill>
              </a:rPr>
              <a:t>Groups</a:t>
            </a:r>
            <a:endParaRPr lang="en-US" sz="1900" kern="1200" dirty="0">
              <a:solidFill>
                <a:srgbClr val="FFFFFF"/>
              </a:solidFill>
              <a:latin typeface="+mj-lt"/>
              <a:ea typeface="+mj-ea"/>
              <a:cs typeface="+mj-cs"/>
            </a:endParaRPr>
          </a:p>
        </p:txBody>
      </p:sp>
      <p:sp>
        <p:nvSpPr>
          <p:cNvPr id="5" name="Rounded Rectangle 1">
            <a:extLst/>
          </p:cNvPr>
          <p:cNvSpPr/>
          <p:nvPr/>
        </p:nvSpPr>
        <p:spPr bwMode="auto">
          <a:xfrm>
            <a:off x="3135209" y="2447479"/>
            <a:ext cx="12192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7" name="TextBox 6">
            <a:extLst/>
          </p:cNvPr>
          <p:cNvSpPr txBox="1"/>
          <p:nvPr/>
        </p:nvSpPr>
        <p:spPr>
          <a:xfrm>
            <a:off x="3319052" y="2661244"/>
            <a:ext cx="851515" cy="246221"/>
          </a:xfrm>
          <a:prstGeom prst="rect">
            <a:avLst/>
          </a:prstGeom>
          <a:noFill/>
        </p:spPr>
        <p:txBody>
          <a:bodyPr wrap="none" rtlCol="0">
            <a:spAutoFit/>
          </a:bodyPr>
          <a:lstStyle/>
          <a:p>
            <a:r>
              <a:rPr lang="en-US" sz="1000" dirty="0"/>
              <a:t>Producer 1</a:t>
            </a:r>
          </a:p>
        </p:txBody>
      </p:sp>
      <p:sp>
        <p:nvSpPr>
          <p:cNvPr id="8" name="Rounded Rectangle 69">
            <a:extLst/>
          </p:cNvPr>
          <p:cNvSpPr/>
          <p:nvPr/>
        </p:nvSpPr>
        <p:spPr bwMode="auto">
          <a:xfrm>
            <a:off x="3135209" y="3913393"/>
            <a:ext cx="1219200" cy="5334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9" name="TextBox 8">
            <a:extLst/>
          </p:cNvPr>
          <p:cNvSpPr txBox="1"/>
          <p:nvPr/>
        </p:nvSpPr>
        <p:spPr>
          <a:xfrm>
            <a:off x="3319052" y="4101182"/>
            <a:ext cx="851515" cy="246221"/>
          </a:xfrm>
          <a:prstGeom prst="rect">
            <a:avLst/>
          </a:prstGeom>
          <a:noFill/>
        </p:spPr>
        <p:txBody>
          <a:bodyPr wrap="none" rtlCol="0">
            <a:spAutoFit/>
          </a:bodyPr>
          <a:lstStyle/>
          <a:p>
            <a:r>
              <a:rPr lang="en-US" sz="1000" dirty="0"/>
              <a:t>Producer 2</a:t>
            </a:r>
          </a:p>
        </p:txBody>
      </p:sp>
      <p:sp>
        <p:nvSpPr>
          <p:cNvPr id="10" name="Rounded Rectangle 6">
            <a:extLst/>
          </p:cNvPr>
          <p:cNvSpPr/>
          <p:nvPr/>
        </p:nvSpPr>
        <p:spPr bwMode="auto">
          <a:xfrm>
            <a:off x="5461028" y="1277340"/>
            <a:ext cx="2819400" cy="1580429"/>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1" name="Rounded Rectangle 71">
            <a:extLst/>
          </p:cNvPr>
          <p:cNvSpPr/>
          <p:nvPr/>
        </p:nvSpPr>
        <p:spPr bwMode="auto">
          <a:xfrm>
            <a:off x="5464341" y="3599729"/>
            <a:ext cx="2819400" cy="1580429"/>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2" name="Terminator 72">
            <a:extLst/>
          </p:cNvPr>
          <p:cNvSpPr/>
          <p:nvPr/>
        </p:nvSpPr>
        <p:spPr bwMode="auto">
          <a:xfrm>
            <a:off x="5689628" y="1467840"/>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0</a:t>
            </a:r>
          </a:p>
        </p:txBody>
      </p:sp>
      <p:sp>
        <p:nvSpPr>
          <p:cNvPr id="13" name="Terminator 73">
            <a:extLst/>
          </p:cNvPr>
          <p:cNvSpPr/>
          <p:nvPr/>
        </p:nvSpPr>
        <p:spPr bwMode="auto">
          <a:xfrm>
            <a:off x="5689628" y="1862145"/>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1</a:t>
            </a:r>
          </a:p>
        </p:txBody>
      </p:sp>
      <p:sp>
        <p:nvSpPr>
          <p:cNvPr id="14" name="Terminator 74">
            <a:extLst/>
          </p:cNvPr>
          <p:cNvSpPr/>
          <p:nvPr/>
        </p:nvSpPr>
        <p:spPr bwMode="auto">
          <a:xfrm>
            <a:off x="5689628" y="3829987"/>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0</a:t>
            </a:r>
          </a:p>
        </p:txBody>
      </p:sp>
      <p:sp>
        <p:nvSpPr>
          <p:cNvPr id="15" name="Terminator 75">
            <a:extLst/>
          </p:cNvPr>
          <p:cNvSpPr/>
          <p:nvPr/>
        </p:nvSpPr>
        <p:spPr bwMode="auto">
          <a:xfrm>
            <a:off x="5689628" y="4224292"/>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A, Partition 2</a:t>
            </a:r>
          </a:p>
        </p:txBody>
      </p:sp>
      <p:sp>
        <p:nvSpPr>
          <p:cNvPr id="17" name="Terminator 76">
            <a:extLst/>
          </p:cNvPr>
          <p:cNvSpPr/>
          <p:nvPr/>
        </p:nvSpPr>
        <p:spPr bwMode="auto">
          <a:xfrm>
            <a:off x="5689628" y="2209800"/>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1</a:t>
            </a:r>
          </a:p>
        </p:txBody>
      </p:sp>
      <p:sp>
        <p:nvSpPr>
          <p:cNvPr id="19" name="Terminator 77">
            <a:extLst/>
          </p:cNvPr>
          <p:cNvSpPr/>
          <p:nvPr/>
        </p:nvSpPr>
        <p:spPr bwMode="auto">
          <a:xfrm>
            <a:off x="5689628" y="4583758"/>
            <a:ext cx="1600200" cy="228600"/>
          </a:xfrm>
          <a:prstGeom prst="flowChartTerminator">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1000" dirty="0"/>
              <a:t>Topic B, Partition 2</a:t>
            </a:r>
          </a:p>
        </p:txBody>
      </p:sp>
      <p:sp>
        <p:nvSpPr>
          <p:cNvPr id="20" name="Rounded Rectangle 78">
            <a:extLst/>
          </p:cNvPr>
          <p:cNvSpPr/>
          <p:nvPr/>
        </p:nvSpPr>
        <p:spPr bwMode="auto">
          <a:xfrm>
            <a:off x="9323965" y="1785358"/>
            <a:ext cx="1403201"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21" name="Rounded Rectangle 79">
            <a:extLst/>
          </p:cNvPr>
          <p:cNvSpPr/>
          <p:nvPr/>
        </p:nvSpPr>
        <p:spPr bwMode="auto">
          <a:xfrm>
            <a:off x="9339033" y="2594169"/>
            <a:ext cx="1403200"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22" name="TextBox 21">
            <a:extLst/>
          </p:cNvPr>
          <p:cNvSpPr txBox="1"/>
          <p:nvPr/>
        </p:nvSpPr>
        <p:spPr>
          <a:xfrm>
            <a:off x="9289945" y="1946771"/>
            <a:ext cx="1401346" cy="246221"/>
          </a:xfrm>
          <a:prstGeom prst="rect">
            <a:avLst/>
          </a:prstGeom>
          <a:noFill/>
        </p:spPr>
        <p:txBody>
          <a:bodyPr wrap="none" rtlCol="0">
            <a:spAutoFit/>
          </a:bodyPr>
          <a:lstStyle/>
          <a:p>
            <a:r>
              <a:rPr lang="en-US" sz="1000" dirty="0"/>
              <a:t>Consumer : Topic A</a:t>
            </a:r>
          </a:p>
        </p:txBody>
      </p:sp>
      <p:sp>
        <p:nvSpPr>
          <p:cNvPr id="23" name="TextBox 22">
            <a:extLst/>
          </p:cNvPr>
          <p:cNvSpPr txBox="1"/>
          <p:nvPr/>
        </p:nvSpPr>
        <p:spPr>
          <a:xfrm>
            <a:off x="9286063" y="2767434"/>
            <a:ext cx="1401346" cy="246221"/>
          </a:xfrm>
          <a:prstGeom prst="rect">
            <a:avLst/>
          </a:prstGeom>
          <a:noFill/>
        </p:spPr>
        <p:txBody>
          <a:bodyPr wrap="none" rtlCol="0">
            <a:spAutoFit/>
          </a:bodyPr>
          <a:lstStyle/>
          <a:p>
            <a:r>
              <a:rPr lang="en-US" sz="1000" dirty="0"/>
              <a:t>Consumer : Topic A</a:t>
            </a:r>
          </a:p>
        </p:txBody>
      </p:sp>
      <p:cxnSp>
        <p:nvCxnSpPr>
          <p:cNvPr id="24" name="Straight Connector 23">
            <a:extLst/>
          </p:cNvPr>
          <p:cNvCxnSpPr>
            <a:cxnSpLocks/>
            <a:stCxn id="12" idx="3"/>
            <a:endCxn id="20" idx="1"/>
          </p:cNvCxnSpPr>
          <p:nvPr/>
        </p:nvCxnSpPr>
        <p:spPr bwMode="auto">
          <a:xfrm>
            <a:off x="7289828" y="1582140"/>
            <a:ext cx="2034136" cy="469918"/>
          </a:xfrm>
          <a:prstGeom prst="line">
            <a:avLst/>
          </a:prstGeom>
          <a:noFill/>
          <a:ln w="9525" cap="flat" cmpd="sng" algn="ctr">
            <a:solidFill>
              <a:schemeClr val="accent2"/>
            </a:solidFill>
            <a:prstDash val="solid"/>
            <a:round/>
            <a:headEnd type="none" w="med" len="med"/>
            <a:tailEnd type="none" w="med" len="med"/>
          </a:ln>
          <a:effectLst/>
        </p:spPr>
      </p:cxnSp>
      <p:cxnSp>
        <p:nvCxnSpPr>
          <p:cNvPr id="25" name="Straight Connector 24">
            <a:extLst/>
          </p:cNvPr>
          <p:cNvCxnSpPr>
            <a:cxnSpLocks/>
            <a:stCxn id="13" idx="3"/>
          </p:cNvCxnSpPr>
          <p:nvPr/>
        </p:nvCxnSpPr>
        <p:spPr bwMode="auto">
          <a:xfrm>
            <a:off x="7289828" y="1976446"/>
            <a:ext cx="2118778" cy="84625"/>
          </a:xfrm>
          <a:prstGeom prst="line">
            <a:avLst/>
          </a:prstGeom>
          <a:noFill/>
          <a:ln w="9525" cap="flat" cmpd="sng" algn="ctr">
            <a:solidFill>
              <a:schemeClr val="accent2"/>
            </a:solidFill>
            <a:prstDash val="solid"/>
            <a:round/>
            <a:headEnd type="none" w="med" len="med"/>
            <a:tailEnd type="none" w="med" len="med"/>
          </a:ln>
          <a:effectLst/>
        </p:spPr>
      </p:cxnSp>
      <p:cxnSp>
        <p:nvCxnSpPr>
          <p:cNvPr id="26" name="Straight Connector 25">
            <a:extLst/>
          </p:cNvPr>
          <p:cNvCxnSpPr>
            <a:cxnSpLocks/>
            <a:stCxn id="15" idx="3"/>
          </p:cNvCxnSpPr>
          <p:nvPr/>
        </p:nvCxnSpPr>
        <p:spPr bwMode="auto">
          <a:xfrm flipV="1">
            <a:off x="7289829" y="2857770"/>
            <a:ext cx="2053087" cy="1480822"/>
          </a:xfrm>
          <a:prstGeom prst="line">
            <a:avLst/>
          </a:prstGeom>
          <a:noFill/>
          <a:ln w="9525" cap="flat" cmpd="sng" algn="ctr">
            <a:solidFill>
              <a:schemeClr val="accent2"/>
            </a:solidFill>
            <a:prstDash val="solid"/>
            <a:round/>
            <a:headEnd type="none" w="med" len="med"/>
            <a:tailEnd type="none" w="med" len="med"/>
          </a:ln>
          <a:effectLst/>
        </p:spPr>
      </p:cxnSp>
      <p:cxnSp>
        <p:nvCxnSpPr>
          <p:cNvPr id="27" name="Straight Connector 26">
            <a:extLst/>
          </p:cNvPr>
          <p:cNvCxnSpPr>
            <a:cxnSpLocks/>
            <a:stCxn id="14" idx="3"/>
          </p:cNvCxnSpPr>
          <p:nvPr/>
        </p:nvCxnSpPr>
        <p:spPr bwMode="auto">
          <a:xfrm>
            <a:off x="7289828" y="3944288"/>
            <a:ext cx="2118778" cy="830845"/>
          </a:xfrm>
          <a:prstGeom prst="line">
            <a:avLst/>
          </a:prstGeom>
          <a:noFill/>
          <a:ln w="9525" cap="flat" cmpd="sng" algn="ctr">
            <a:solidFill>
              <a:schemeClr val="tx1"/>
            </a:solidFill>
            <a:prstDash val="solid"/>
            <a:round/>
            <a:headEnd type="none" w="med" len="med"/>
            <a:tailEnd type="none" w="med" len="med"/>
          </a:ln>
          <a:effectLst/>
        </p:spPr>
      </p:cxnSp>
      <p:cxnSp>
        <p:nvCxnSpPr>
          <p:cNvPr id="28" name="Straight Connector 27">
            <a:extLst/>
          </p:cNvPr>
          <p:cNvCxnSpPr>
            <a:cxnSpLocks/>
            <a:stCxn id="19" idx="3"/>
          </p:cNvCxnSpPr>
          <p:nvPr/>
        </p:nvCxnSpPr>
        <p:spPr bwMode="auto">
          <a:xfrm>
            <a:off x="7289829" y="4698058"/>
            <a:ext cx="2103845" cy="989076"/>
          </a:xfrm>
          <a:prstGeom prst="line">
            <a:avLst/>
          </a:prstGeom>
          <a:noFill/>
          <a:ln w="9525" cap="flat" cmpd="sng" algn="ctr">
            <a:solidFill>
              <a:schemeClr val="tx1"/>
            </a:solidFill>
            <a:prstDash val="solid"/>
            <a:round/>
            <a:headEnd type="none" w="med" len="med"/>
            <a:tailEnd type="none" w="med" len="med"/>
          </a:ln>
          <a:effectLst/>
        </p:spPr>
      </p:cxnSp>
      <p:cxnSp>
        <p:nvCxnSpPr>
          <p:cNvPr id="29" name="Straight Connector 28">
            <a:extLst/>
          </p:cNvPr>
          <p:cNvCxnSpPr>
            <a:cxnSpLocks/>
            <a:stCxn id="17" idx="3"/>
          </p:cNvCxnSpPr>
          <p:nvPr/>
        </p:nvCxnSpPr>
        <p:spPr bwMode="auto">
          <a:xfrm>
            <a:off x="7289828" y="2324101"/>
            <a:ext cx="2034136" cy="1505887"/>
          </a:xfrm>
          <a:prstGeom prst="line">
            <a:avLst/>
          </a:prstGeom>
          <a:noFill/>
          <a:ln w="9525" cap="flat" cmpd="sng" algn="ctr">
            <a:solidFill>
              <a:schemeClr val="tx1"/>
            </a:solidFill>
            <a:prstDash val="solid"/>
            <a:round/>
            <a:headEnd type="none" w="med" len="med"/>
            <a:tailEnd type="none" w="med" len="med"/>
          </a:ln>
          <a:effectLst/>
        </p:spPr>
      </p:cxnSp>
      <p:sp>
        <p:nvSpPr>
          <p:cNvPr id="30" name="Right Brace 29">
            <a:extLst/>
          </p:cNvPr>
          <p:cNvSpPr/>
          <p:nvPr/>
        </p:nvSpPr>
        <p:spPr bwMode="auto">
          <a:xfrm>
            <a:off x="10631381" y="1731424"/>
            <a:ext cx="361121" cy="149569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31" name="TextBox 30">
            <a:extLst/>
          </p:cNvPr>
          <p:cNvSpPr txBox="1"/>
          <p:nvPr/>
        </p:nvSpPr>
        <p:spPr>
          <a:xfrm>
            <a:off x="10761185" y="2222202"/>
            <a:ext cx="1358064" cy="246221"/>
          </a:xfrm>
          <a:prstGeom prst="rect">
            <a:avLst/>
          </a:prstGeom>
          <a:noFill/>
        </p:spPr>
        <p:txBody>
          <a:bodyPr wrap="none" rtlCol="0">
            <a:spAutoFit/>
          </a:bodyPr>
          <a:lstStyle/>
          <a:p>
            <a:r>
              <a:rPr lang="en-US" sz="1000" dirty="0"/>
              <a:t>Consumer Group X</a:t>
            </a:r>
          </a:p>
        </p:txBody>
      </p:sp>
      <p:cxnSp>
        <p:nvCxnSpPr>
          <p:cNvPr id="32" name="Straight Connector 31">
            <a:extLst/>
          </p:cNvPr>
          <p:cNvCxnSpPr>
            <a:cxnSpLocks/>
            <a:endCxn id="15" idx="1"/>
          </p:cNvCxnSpPr>
          <p:nvPr/>
        </p:nvCxnSpPr>
        <p:spPr bwMode="auto">
          <a:xfrm>
            <a:off x="4354408" y="2715922"/>
            <a:ext cx="1335220" cy="1622671"/>
          </a:xfrm>
          <a:prstGeom prst="line">
            <a:avLst/>
          </a:prstGeom>
          <a:noFill/>
          <a:ln w="9525" cap="flat" cmpd="sng" algn="ctr">
            <a:solidFill>
              <a:schemeClr val="tx1"/>
            </a:solidFill>
            <a:prstDash val="solid"/>
            <a:round/>
            <a:headEnd type="none" w="med" len="med"/>
            <a:tailEnd type="none" w="med" len="med"/>
          </a:ln>
          <a:effectLst/>
        </p:spPr>
      </p:cxnSp>
      <p:cxnSp>
        <p:nvCxnSpPr>
          <p:cNvPr id="33" name="Straight Connector 32">
            <a:extLst/>
          </p:cNvPr>
          <p:cNvCxnSpPr>
            <a:cxnSpLocks/>
          </p:cNvCxnSpPr>
          <p:nvPr/>
        </p:nvCxnSpPr>
        <p:spPr bwMode="auto">
          <a:xfrm flipV="1">
            <a:off x="4354407" y="1606374"/>
            <a:ext cx="1321966" cy="1116738"/>
          </a:xfrm>
          <a:prstGeom prst="line">
            <a:avLst/>
          </a:prstGeom>
          <a:noFill/>
          <a:ln w="9525" cap="flat" cmpd="sng" algn="ctr">
            <a:solidFill>
              <a:schemeClr val="tx1"/>
            </a:solidFill>
            <a:prstDash val="solid"/>
            <a:round/>
            <a:headEnd type="none" w="med" len="med"/>
            <a:tailEnd type="none" w="med" len="med"/>
          </a:ln>
          <a:effectLst/>
        </p:spPr>
      </p:cxnSp>
      <p:cxnSp>
        <p:nvCxnSpPr>
          <p:cNvPr id="34" name="Straight Connector 33">
            <a:extLst/>
          </p:cNvPr>
          <p:cNvCxnSpPr>
            <a:cxnSpLocks/>
            <a:endCxn id="13" idx="1"/>
          </p:cNvCxnSpPr>
          <p:nvPr/>
        </p:nvCxnSpPr>
        <p:spPr bwMode="auto">
          <a:xfrm flipV="1">
            <a:off x="4383462" y="1976445"/>
            <a:ext cx="1306167" cy="737734"/>
          </a:xfrm>
          <a:prstGeom prst="line">
            <a:avLst/>
          </a:prstGeom>
          <a:noFill/>
          <a:ln w="9525" cap="flat" cmpd="sng" algn="ctr">
            <a:solidFill>
              <a:schemeClr val="tx1"/>
            </a:solidFill>
            <a:prstDash val="solid"/>
            <a:round/>
            <a:headEnd type="none" w="med" len="med"/>
            <a:tailEnd type="none" w="med" len="med"/>
          </a:ln>
          <a:effectLst/>
        </p:spPr>
      </p:cxnSp>
      <p:cxnSp>
        <p:nvCxnSpPr>
          <p:cNvPr id="35" name="Straight Connector 34">
            <a:extLst/>
          </p:cNvPr>
          <p:cNvCxnSpPr>
            <a:cxnSpLocks/>
            <a:endCxn id="17" idx="1"/>
          </p:cNvCxnSpPr>
          <p:nvPr/>
        </p:nvCxnSpPr>
        <p:spPr bwMode="auto">
          <a:xfrm flipV="1">
            <a:off x="4354408" y="2324100"/>
            <a:ext cx="1335221" cy="1856932"/>
          </a:xfrm>
          <a:prstGeom prst="line">
            <a:avLst/>
          </a:prstGeom>
          <a:noFill/>
          <a:ln w="9525" cap="flat" cmpd="sng" algn="ctr">
            <a:solidFill>
              <a:schemeClr val="tx1"/>
            </a:solidFill>
            <a:prstDash val="solid"/>
            <a:round/>
            <a:headEnd type="none" w="med" len="med"/>
            <a:tailEnd type="none" w="med" len="med"/>
          </a:ln>
          <a:effectLst/>
        </p:spPr>
      </p:cxnSp>
      <p:cxnSp>
        <p:nvCxnSpPr>
          <p:cNvPr id="36" name="Straight Connector 35">
            <a:extLst/>
          </p:cNvPr>
          <p:cNvCxnSpPr>
            <a:cxnSpLocks/>
          </p:cNvCxnSpPr>
          <p:nvPr/>
        </p:nvCxnSpPr>
        <p:spPr bwMode="auto">
          <a:xfrm>
            <a:off x="4366377" y="4165185"/>
            <a:ext cx="1309996" cy="517966"/>
          </a:xfrm>
          <a:prstGeom prst="line">
            <a:avLst/>
          </a:prstGeom>
          <a:noFill/>
          <a:ln w="9525" cap="flat" cmpd="sng" algn="ctr">
            <a:solidFill>
              <a:schemeClr val="tx1"/>
            </a:solidFill>
            <a:prstDash val="solid"/>
            <a:round/>
            <a:headEnd type="none" w="med" len="med"/>
            <a:tailEnd type="none" w="med" len="med"/>
          </a:ln>
          <a:effectLst/>
        </p:spPr>
      </p:cxnSp>
      <p:cxnSp>
        <p:nvCxnSpPr>
          <p:cNvPr id="37" name="Straight Connector 36">
            <a:extLst/>
          </p:cNvPr>
          <p:cNvCxnSpPr>
            <a:cxnSpLocks/>
            <a:endCxn id="14" idx="1"/>
          </p:cNvCxnSpPr>
          <p:nvPr/>
        </p:nvCxnSpPr>
        <p:spPr bwMode="auto">
          <a:xfrm flipV="1">
            <a:off x="4367662" y="3944287"/>
            <a:ext cx="1321966" cy="220108"/>
          </a:xfrm>
          <a:prstGeom prst="line">
            <a:avLst/>
          </a:prstGeom>
          <a:noFill/>
          <a:ln w="9525" cap="flat" cmpd="sng" algn="ctr">
            <a:solidFill>
              <a:schemeClr val="tx1"/>
            </a:solidFill>
            <a:prstDash val="solid"/>
            <a:round/>
            <a:headEnd type="none" w="med" len="med"/>
            <a:tailEnd type="none" w="med" len="med"/>
          </a:ln>
          <a:effectLst/>
        </p:spPr>
      </p:cxnSp>
      <p:sp>
        <p:nvSpPr>
          <p:cNvPr id="39" name="Rounded Rectangle 65">
            <a:extLst/>
          </p:cNvPr>
          <p:cNvSpPr/>
          <p:nvPr/>
        </p:nvSpPr>
        <p:spPr bwMode="auto">
          <a:xfrm>
            <a:off x="9323964" y="3672750"/>
            <a:ext cx="1403200"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40" name="TextBox 39">
            <a:extLst/>
          </p:cNvPr>
          <p:cNvSpPr txBox="1"/>
          <p:nvPr/>
        </p:nvSpPr>
        <p:spPr>
          <a:xfrm>
            <a:off x="9270994" y="3846015"/>
            <a:ext cx="1401346" cy="246221"/>
          </a:xfrm>
          <a:prstGeom prst="rect">
            <a:avLst/>
          </a:prstGeom>
          <a:noFill/>
        </p:spPr>
        <p:txBody>
          <a:bodyPr wrap="none" rtlCol="0">
            <a:spAutoFit/>
          </a:bodyPr>
          <a:lstStyle/>
          <a:p>
            <a:r>
              <a:rPr lang="en-US" sz="1000" dirty="0"/>
              <a:t>Consumer : Topic B</a:t>
            </a:r>
          </a:p>
        </p:txBody>
      </p:sp>
      <p:sp>
        <p:nvSpPr>
          <p:cNvPr id="41" name="Rounded Rectangle 67">
            <a:extLst/>
          </p:cNvPr>
          <p:cNvSpPr/>
          <p:nvPr/>
        </p:nvSpPr>
        <p:spPr bwMode="auto">
          <a:xfrm>
            <a:off x="9330726" y="4478758"/>
            <a:ext cx="1403200"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42" name="TextBox 41">
            <a:extLst/>
          </p:cNvPr>
          <p:cNvSpPr txBox="1"/>
          <p:nvPr/>
        </p:nvSpPr>
        <p:spPr>
          <a:xfrm>
            <a:off x="9277756" y="4652023"/>
            <a:ext cx="1401346" cy="246221"/>
          </a:xfrm>
          <a:prstGeom prst="rect">
            <a:avLst/>
          </a:prstGeom>
          <a:noFill/>
        </p:spPr>
        <p:txBody>
          <a:bodyPr wrap="none" rtlCol="0">
            <a:spAutoFit/>
          </a:bodyPr>
          <a:lstStyle/>
          <a:p>
            <a:r>
              <a:rPr lang="en-US" sz="1000" dirty="0"/>
              <a:t>Consumer : Topic B</a:t>
            </a:r>
          </a:p>
        </p:txBody>
      </p:sp>
      <p:sp>
        <p:nvSpPr>
          <p:cNvPr id="43" name="Rounded Rectangle 70">
            <a:extLst/>
          </p:cNvPr>
          <p:cNvSpPr/>
          <p:nvPr/>
        </p:nvSpPr>
        <p:spPr bwMode="auto">
          <a:xfrm>
            <a:off x="9330726" y="5420434"/>
            <a:ext cx="1403200"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44" name="TextBox 43">
            <a:extLst/>
          </p:cNvPr>
          <p:cNvSpPr txBox="1"/>
          <p:nvPr/>
        </p:nvSpPr>
        <p:spPr>
          <a:xfrm>
            <a:off x="9277756" y="5593699"/>
            <a:ext cx="1401346" cy="246221"/>
          </a:xfrm>
          <a:prstGeom prst="rect">
            <a:avLst/>
          </a:prstGeom>
          <a:noFill/>
        </p:spPr>
        <p:txBody>
          <a:bodyPr wrap="none" rtlCol="0">
            <a:spAutoFit/>
          </a:bodyPr>
          <a:lstStyle/>
          <a:p>
            <a:r>
              <a:rPr lang="en-US" sz="1000" dirty="0"/>
              <a:t>Consumer : Topic B</a:t>
            </a:r>
          </a:p>
        </p:txBody>
      </p:sp>
      <p:sp>
        <p:nvSpPr>
          <p:cNvPr id="45" name="Right Brace 44">
            <a:extLst/>
          </p:cNvPr>
          <p:cNvSpPr/>
          <p:nvPr/>
        </p:nvSpPr>
        <p:spPr bwMode="auto">
          <a:xfrm>
            <a:off x="10694036" y="3568555"/>
            <a:ext cx="361121" cy="2547485"/>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46" name="TextBox 45">
            <a:extLst/>
          </p:cNvPr>
          <p:cNvSpPr txBox="1"/>
          <p:nvPr/>
        </p:nvSpPr>
        <p:spPr>
          <a:xfrm>
            <a:off x="10804573" y="4562340"/>
            <a:ext cx="1358064" cy="246221"/>
          </a:xfrm>
          <a:prstGeom prst="rect">
            <a:avLst/>
          </a:prstGeom>
          <a:noFill/>
        </p:spPr>
        <p:txBody>
          <a:bodyPr wrap="none" rtlCol="0">
            <a:spAutoFit/>
          </a:bodyPr>
          <a:lstStyle/>
          <a:p>
            <a:r>
              <a:rPr lang="en-US" sz="1000" dirty="0"/>
              <a:t>Consumer Group Y</a:t>
            </a:r>
          </a:p>
        </p:txBody>
      </p:sp>
      <p:sp>
        <p:nvSpPr>
          <p:cNvPr id="47" name="Rounded Rectangle 41">
            <a:extLst/>
          </p:cNvPr>
          <p:cNvSpPr/>
          <p:nvPr/>
        </p:nvSpPr>
        <p:spPr bwMode="auto">
          <a:xfrm>
            <a:off x="9339034" y="797686"/>
            <a:ext cx="1403201" cy="53340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48" name="TextBox 47">
            <a:extLst/>
          </p:cNvPr>
          <p:cNvSpPr txBox="1"/>
          <p:nvPr/>
        </p:nvSpPr>
        <p:spPr>
          <a:xfrm>
            <a:off x="9313127" y="894317"/>
            <a:ext cx="1401346" cy="246221"/>
          </a:xfrm>
          <a:prstGeom prst="rect">
            <a:avLst/>
          </a:prstGeom>
          <a:noFill/>
        </p:spPr>
        <p:txBody>
          <a:bodyPr wrap="none" rtlCol="0">
            <a:spAutoFit/>
          </a:bodyPr>
          <a:lstStyle/>
          <a:p>
            <a:r>
              <a:rPr lang="en-US" sz="1000" dirty="0"/>
              <a:t>Consumer : Topic A</a:t>
            </a:r>
          </a:p>
        </p:txBody>
      </p:sp>
      <p:sp>
        <p:nvSpPr>
          <p:cNvPr id="49" name="Right Brace 48">
            <a:extLst/>
          </p:cNvPr>
          <p:cNvSpPr/>
          <p:nvPr/>
        </p:nvSpPr>
        <p:spPr bwMode="auto">
          <a:xfrm>
            <a:off x="10679103" y="639291"/>
            <a:ext cx="338525" cy="7504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p>
        </p:txBody>
      </p:sp>
      <p:sp>
        <p:nvSpPr>
          <p:cNvPr id="50" name="TextBox 49">
            <a:extLst/>
          </p:cNvPr>
          <p:cNvSpPr txBox="1"/>
          <p:nvPr/>
        </p:nvSpPr>
        <p:spPr>
          <a:xfrm>
            <a:off x="10804573" y="761251"/>
            <a:ext cx="1351652" cy="246221"/>
          </a:xfrm>
          <a:prstGeom prst="rect">
            <a:avLst/>
          </a:prstGeom>
          <a:noFill/>
        </p:spPr>
        <p:txBody>
          <a:bodyPr wrap="none" rtlCol="0">
            <a:spAutoFit/>
          </a:bodyPr>
          <a:lstStyle/>
          <a:p>
            <a:r>
              <a:rPr lang="en-US" sz="1000" dirty="0"/>
              <a:t>Consumer Group Z</a:t>
            </a:r>
          </a:p>
        </p:txBody>
      </p:sp>
      <p:cxnSp>
        <p:nvCxnSpPr>
          <p:cNvPr id="51" name="Straight Connector 50">
            <a:extLst/>
          </p:cNvPr>
          <p:cNvCxnSpPr>
            <a:cxnSpLocks/>
            <a:endCxn id="48" idx="1"/>
          </p:cNvCxnSpPr>
          <p:nvPr/>
        </p:nvCxnSpPr>
        <p:spPr bwMode="auto">
          <a:xfrm flipV="1">
            <a:off x="7289829" y="1017427"/>
            <a:ext cx="2023299" cy="615146"/>
          </a:xfrm>
          <a:prstGeom prst="line">
            <a:avLst/>
          </a:prstGeom>
          <a:noFill/>
          <a:ln w="9525" cap="flat" cmpd="sng" algn="ctr">
            <a:solidFill>
              <a:schemeClr val="accent6"/>
            </a:solidFill>
            <a:prstDash val="solid"/>
            <a:round/>
            <a:headEnd type="none" w="med" len="med"/>
            <a:tailEnd type="none" w="med" len="med"/>
          </a:ln>
          <a:effectLst/>
        </p:spPr>
      </p:cxnSp>
      <p:cxnSp>
        <p:nvCxnSpPr>
          <p:cNvPr id="52" name="Straight Connector 51">
            <a:extLst/>
          </p:cNvPr>
          <p:cNvCxnSpPr>
            <a:cxnSpLocks/>
            <a:endCxn id="48" idx="1"/>
          </p:cNvCxnSpPr>
          <p:nvPr/>
        </p:nvCxnSpPr>
        <p:spPr bwMode="auto">
          <a:xfrm flipV="1">
            <a:off x="7311101" y="1017427"/>
            <a:ext cx="2002027" cy="952922"/>
          </a:xfrm>
          <a:prstGeom prst="line">
            <a:avLst/>
          </a:prstGeom>
          <a:noFill/>
          <a:ln w="9525" cap="flat" cmpd="sng" algn="ctr">
            <a:solidFill>
              <a:schemeClr val="accent6"/>
            </a:solidFill>
            <a:prstDash val="solid"/>
            <a:round/>
            <a:headEnd type="none" w="med" len="med"/>
            <a:tailEnd type="none" w="med" len="med"/>
          </a:ln>
          <a:effectLst/>
        </p:spPr>
      </p:cxnSp>
      <p:cxnSp>
        <p:nvCxnSpPr>
          <p:cNvPr id="53" name="Straight Connector 52">
            <a:extLst/>
          </p:cNvPr>
          <p:cNvCxnSpPr>
            <a:cxnSpLocks/>
            <a:endCxn id="48" idx="1"/>
          </p:cNvCxnSpPr>
          <p:nvPr/>
        </p:nvCxnSpPr>
        <p:spPr bwMode="auto">
          <a:xfrm flipV="1">
            <a:off x="7281567" y="1017427"/>
            <a:ext cx="2031560" cy="3322646"/>
          </a:xfrm>
          <a:prstGeom prst="line">
            <a:avLst/>
          </a:prstGeom>
          <a:noFill/>
          <a:ln w="9525" cap="flat" cmpd="sng" algn="ctr">
            <a:solidFill>
              <a:schemeClr val="accent6"/>
            </a:solidFill>
            <a:prstDash val="solid"/>
            <a:round/>
            <a:headEnd type="none" w="med" len="med"/>
            <a:tailEnd type="none" w="med" len="med"/>
          </a:ln>
          <a:effectLst/>
        </p:spPr>
      </p:cxnSp>
      <p:grpSp>
        <p:nvGrpSpPr>
          <p:cNvPr id="54" name="Group 53">
            <a:extLst/>
          </p:cNvPr>
          <p:cNvGrpSpPr/>
          <p:nvPr/>
        </p:nvGrpSpPr>
        <p:grpSpPr>
          <a:xfrm>
            <a:off x="5160362" y="3389187"/>
            <a:ext cx="3265141" cy="2117253"/>
            <a:chOff x="2485736" y="760413"/>
            <a:chExt cx="1752889" cy="1733550"/>
          </a:xfrm>
        </p:grpSpPr>
        <p:sp>
          <p:nvSpPr>
            <p:cNvPr id="55" name="Rounded Rectangle 55">
              <a:extLst/>
            </p:cNvPr>
            <p:cNvSpPr/>
            <p:nvPr/>
          </p:nvSpPr>
          <p:spPr>
            <a:xfrm>
              <a:off x="2549525" y="760413"/>
              <a:ext cx="1689100" cy="1733550"/>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56" name="TextBox 32">
              <a:extLst/>
            </p:cNvPr>
            <p:cNvSpPr txBox="1">
              <a:spLocks noChangeArrowheads="1"/>
            </p:cNvSpPr>
            <p:nvPr/>
          </p:nvSpPr>
          <p:spPr bwMode="auto">
            <a:xfrm>
              <a:off x="2485736" y="2240154"/>
              <a:ext cx="1557338" cy="188999"/>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2</a:t>
              </a:r>
            </a:p>
          </p:txBody>
        </p:sp>
      </p:grpSp>
      <p:grpSp>
        <p:nvGrpSpPr>
          <p:cNvPr id="57" name="Group 56">
            <a:extLst/>
          </p:cNvPr>
          <p:cNvGrpSpPr/>
          <p:nvPr/>
        </p:nvGrpSpPr>
        <p:grpSpPr>
          <a:xfrm>
            <a:off x="5165531" y="1064387"/>
            <a:ext cx="3265141" cy="2117253"/>
            <a:chOff x="2485736" y="760413"/>
            <a:chExt cx="1752889" cy="1733550"/>
          </a:xfrm>
        </p:grpSpPr>
        <p:sp>
          <p:nvSpPr>
            <p:cNvPr id="58" name="Rounded Rectangle 58">
              <a:extLst/>
            </p:cNvPr>
            <p:cNvSpPr/>
            <p:nvPr/>
          </p:nvSpPr>
          <p:spPr>
            <a:xfrm>
              <a:off x="2549525" y="760413"/>
              <a:ext cx="1689100" cy="1733550"/>
            </a:xfrm>
            <a:prstGeom prst="roundRect">
              <a:avLst>
                <a:gd name="adj" fmla="val 9818"/>
              </a:avLst>
            </a:prstGeom>
            <a:noFill/>
            <a:ln w="19050">
              <a:solidFill>
                <a:srgbClr val="F7981F"/>
              </a:solidFill>
              <a:prstDash val="lg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latin typeface="Helvetica Neue"/>
                <a:cs typeface="Helvetica Neue"/>
              </a:endParaRPr>
            </a:p>
          </p:txBody>
        </p:sp>
        <p:sp>
          <p:nvSpPr>
            <p:cNvPr id="59" name="TextBox 32">
              <a:extLst/>
            </p:cNvPr>
            <p:cNvSpPr txBox="1">
              <a:spLocks noChangeArrowheads="1"/>
            </p:cNvSpPr>
            <p:nvPr/>
          </p:nvSpPr>
          <p:spPr bwMode="auto">
            <a:xfrm>
              <a:off x="2485736" y="2240154"/>
              <a:ext cx="1557338" cy="188999"/>
            </a:xfrm>
            <a:prstGeom prst="rect">
              <a:avLst/>
            </a:prstGeom>
            <a:noFill/>
            <a:ln w="9525">
              <a:noFill/>
              <a:miter lim="800000"/>
              <a:headEnd/>
              <a:tailEnd/>
            </a:ln>
          </p:spPr>
          <p:txBody>
            <a:bodyPr>
              <a:spAutoFit/>
            </a:bodyPr>
            <a:lstStyle/>
            <a:p>
              <a:pPr algn="ctr"/>
              <a:r>
                <a:rPr lang="en-US" sz="900" dirty="0">
                  <a:solidFill>
                    <a:srgbClr val="F7981F"/>
                  </a:solidFill>
                  <a:latin typeface="Helvetica Neue"/>
                  <a:ea typeface="Verdana" pitchFamily="34" charset="0"/>
                  <a:cs typeface="Helvetica Neue"/>
                </a:rPr>
                <a:t>Node 1</a:t>
              </a:r>
            </a:p>
          </p:txBody>
        </p:sp>
      </p:grpSp>
    </p:spTree>
    <p:extLst>
      <p:ext uri="{BB962C8B-B14F-4D97-AF65-F5344CB8AC3E}">
        <p14:creationId xmlns:p14="http://schemas.microsoft.com/office/powerpoint/2010/main" val="3541597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0" y="1412489"/>
            <a:ext cx="3886200" cy="2156621"/>
          </a:xfrm>
        </p:spPr>
        <p:txBody>
          <a:bodyPr anchor="t">
            <a:normAutofit/>
          </a:bodyPr>
          <a:lstStyle/>
          <a:p>
            <a:r>
              <a:rPr lang="en-US" sz="3600" kern="1200" dirty="0">
                <a:solidFill>
                  <a:schemeClr val="bg1"/>
                </a:solidFill>
              </a:rPr>
              <a:t>Managing Kafka Cluster</a:t>
            </a:r>
            <a:endParaRPr lang="en-US" sz="3600" dirty="0">
              <a:solidFill>
                <a:schemeClr val="bg1"/>
              </a:solidFill>
            </a:endParaRPr>
          </a:p>
        </p:txBody>
      </p:sp>
      <p:sp>
        <p:nvSpPr>
          <p:cNvPr id="9" name="TextBox 8">
            <a:extLst>
              <a:ext uri="{FF2B5EF4-FFF2-40B4-BE49-F238E27FC236}">
                <a16:creationId xmlns:a16="http://schemas.microsoft.com/office/drawing/2014/main" id="{D4B97A74-52D1-A141-8092-40FB689AEB0B}"/>
              </a:ext>
            </a:extLst>
          </p:cNvPr>
          <p:cNvSpPr txBox="1"/>
          <p:nvPr/>
        </p:nvSpPr>
        <p:spPr>
          <a:xfrm>
            <a:off x="4421332" y="304800"/>
            <a:ext cx="4343400" cy="4585871"/>
          </a:xfrm>
          <a:prstGeom prst="rect">
            <a:avLst/>
          </a:prstGeom>
          <a:noFill/>
        </p:spPr>
        <p:txBody>
          <a:bodyPr wrap="square" rtlCol="0">
            <a:spAutoFit/>
          </a:bodyPr>
          <a:lstStyle/>
          <a:p>
            <a:r>
              <a:rPr lang="en-US" sz="1200" b="0" dirty="0"/>
              <a:t> </a:t>
            </a:r>
          </a:p>
          <a:p>
            <a:r>
              <a:rPr lang="en-US" sz="1200" dirty="0"/>
              <a:t>Managing Apache Kafka</a:t>
            </a:r>
          </a:p>
          <a:p>
            <a:endParaRPr lang="en-US" sz="1200" b="0" dirty="0"/>
          </a:p>
          <a:p>
            <a:pPr marL="171450" indent="-171450">
              <a:buFont typeface="Arial" panose="020B0604020202020204" pitchFamily="34" charset="0"/>
              <a:buChar char="•"/>
            </a:pPr>
            <a:r>
              <a:rPr lang="en-US" b="0" dirty="0"/>
              <a:t>Monitoring  Apache Kafka Brokers failures</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Monitoring Disk, CPU and Memory)</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Monitoring partition throughput</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Migrating Apache Kafka partitions to new nodes</a:t>
            </a:r>
          </a:p>
          <a:p>
            <a:r>
              <a:rPr lang="en-US" b="0" dirty="0"/>
              <a:t>    to increase throughput</a:t>
            </a:r>
          </a:p>
          <a:p>
            <a:endParaRPr lang="en-US" b="0" dirty="0"/>
          </a:p>
          <a:p>
            <a:pPr marL="171450" indent="-171450">
              <a:buFont typeface="Arial" panose="020B0604020202020204" pitchFamily="34" charset="0"/>
              <a:buChar char="•"/>
            </a:pPr>
            <a:r>
              <a:rPr lang="en-US" b="0" dirty="0"/>
              <a:t>Upgrading Apache Kafka version</a:t>
            </a:r>
          </a:p>
          <a:p>
            <a:endParaRPr lang="en-US" b="0" dirty="0"/>
          </a:p>
          <a:p>
            <a:pPr marL="171450" indent="-171450">
              <a:buFont typeface="Arial" panose="020B0604020202020204" pitchFamily="34" charset="0"/>
              <a:buChar char="•"/>
            </a:pPr>
            <a:r>
              <a:rPr lang="en-US" b="0" dirty="0"/>
              <a:t>Failing over to a different cluster in a different data-center or availability-zone</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Multi-AZ deployment</a:t>
            </a:r>
          </a:p>
        </p:txBody>
      </p:sp>
      <p:sp>
        <p:nvSpPr>
          <p:cNvPr id="10" name="TextBox 9">
            <a:extLst>
              <a:ext uri="{FF2B5EF4-FFF2-40B4-BE49-F238E27FC236}">
                <a16:creationId xmlns:a16="http://schemas.microsoft.com/office/drawing/2014/main" id="{8D70B69E-A470-1849-A0CC-4F41FE026CF5}"/>
              </a:ext>
            </a:extLst>
          </p:cNvPr>
          <p:cNvSpPr txBox="1"/>
          <p:nvPr/>
        </p:nvSpPr>
        <p:spPr>
          <a:xfrm>
            <a:off x="8534400" y="304800"/>
            <a:ext cx="4149968" cy="4031873"/>
          </a:xfrm>
          <a:prstGeom prst="rect">
            <a:avLst/>
          </a:prstGeom>
          <a:noFill/>
        </p:spPr>
        <p:txBody>
          <a:bodyPr wrap="square" rtlCol="0">
            <a:spAutoFit/>
          </a:bodyPr>
          <a:lstStyle/>
          <a:p>
            <a:r>
              <a:rPr lang="en-US" dirty="0"/>
              <a:t>Managing Zookeeper</a:t>
            </a:r>
          </a:p>
          <a:p>
            <a:endParaRPr lang="en-US" dirty="0"/>
          </a:p>
          <a:p>
            <a:pPr marL="171450" indent="-171450">
              <a:buFont typeface="Arial" panose="020B0604020202020204" pitchFamily="34" charset="0"/>
              <a:buChar char="•"/>
            </a:pPr>
            <a:r>
              <a:rPr lang="en-US" b="0" dirty="0"/>
              <a:t>Monitoring Apache Zookeeper node failures</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Monitoring Disk, CPU and Memory</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Apache Zookeeper JVM Tuning</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Scaling Zookeeper nodes to increase CPU, Memory and Disk resources</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Upgrading Zookeeper version</a:t>
            </a:r>
          </a:p>
          <a:p>
            <a:endParaRPr lang="en-US" b="0" dirty="0"/>
          </a:p>
          <a:p>
            <a:pPr marL="171450" indent="-171450">
              <a:buFont typeface="Arial" panose="020B0604020202020204" pitchFamily="34" charset="0"/>
              <a:buChar char="•"/>
            </a:pPr>
            <a:r>
              <a:rPr lang="en-US" b="0" dirty="0"/>
              <a:t>Multi-AZ deployment</a:t>
            </a:r>
          </a:p>
          <a:p>
            <a:endParaRPr lang="en-US" b="0" dirty="0"/>
          </a:p>
        </p:txBody>
      </p:sp>
    </p:spTree>
    <p:extLst>
      <p:ext uri="{BB962C8B-B14F-4D97-AF65-F5344CB8AC3E}">
        <p14:creationId xmlns:p14="http://schemas.microsoft.com/office/powerpoint/2010/main" val="117858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1000"/>
                                        <p:tgtEl>
                                          <p:spTgt spid="9">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animEffect transition="in" filter="fade">
                                      <p:cBhvr>
                                        <p:cTn id="11" dur="1000"/>
                                        <p:tgtEl>
                                          <p:spTgt spid="9">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animEffect transition="in" filter="fade">
                                      <p:cBhvr>
                                        <p:cTn id="15" dur="1000"/>
                                        <p:tgtEl>
                                          <p:spTgt spid="9">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9">
                                            <p:txEl>
                                              <p:pRg st="9" end="9"/>
                                            </p:txEl>
                                          </p:spTgt>
                                        </p:tgtEl>
                                        <p:attrNameLst>
                                          <p:attrName>style.visibility</p:attrName>
                                        </p:attrNameLst>
                                      </p:cBhvr>
                                      <p:to>
                                        <p:strVal val="visible"/>
                                      </p:to>
                                    </p:set>
                                    <p:animEffect transition="in" filter="fade">
                                      <p:cBhvr>
                                        <p:cTn id="19" dur="1000"/>
                                        <p:tgtEl>
                                          <p:spTgt spid="9">
                                            <p:txEl>
                                              <p:pRg st="9" end="9"/>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9">
                                            <p:txEl>
                                              <p:pRg st="10" end="10"/>
                                            </p:txEl>
                                          </p:spTgt>
                                        </p:tgtEl>
                                        <p:attrNameLst>
                                          <p:attrName>style.visibility</p:attrName>
                                        </p:attrNameLst>
                                      </p:cBhvr>
                                      <p:to>
                                        <p:strVal val="visible"/>
                                      </p:to>
                                    </p:set>
                                    <p:animEffect transition="in" filter="fade">
                                      <p:cBhvr>
                                        <p:cTn id="23" dur="1000"/>
                                        <p:tgtEl>
                                          <p:spTgt spid="9">
                                            <p:txEl>
                                              <p:pRg st="10" end="10"/>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9">
                                            <p:txEl>
                                              <p:pRg st="12" end="12"/>
                                            </p:txEl>
                                          </p:spTgt>
                                        </p:tgtEl>
                                        <p:attrNameLst>
                                          <p:attrName>style.visibility</p:attrName>
                                        </p:attrNameLst>
                                      </p:cBhvr>
                                      <p:to>
                                        <p:strVal val="visible"/>
                                      </p:to>
                                    </p:set>
                                    <p:animEffect transition="in" filter="fade">
                                      <p:cBhvr>
                                        <p:cTn id="27" dur="1000"/>
                                        <p:tgtEl>
                                          <p:spTgt spid="9">
                                            <p:txEl>
                                              <p:pRg st="12" end="12"/>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9">
                                            <p:txEl>
                                              <p:pRg st="14" end="14"/>
                                            </p:txEl>
                                          </p:spTgt>
                                        </p:tgtEl>
                                        <p:attrNameLst>
                                          <p:attrName>style.visibility</p:attrName>
                                        </p:attrNameLst>
                                      </p:cBhvr>
                                      <p:to>
                                        <p:strVal val="visible"/>
                                      </p:to>
                                    </p:set>
                                    <p:animEffect transition="in" filter="fade">
                                      <p:cBhvr>
                                        <p:cTn id="31" dur="1000"/>
                                        <p:tgtEl>
                                          <p:spTgt spid="9">
                                            <p:txEl>
                                              <p:pRg st="14" end="14"/>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9">
                                            <p:txEl>
                                              <p:pRg st="16" end="16"/>
                                            </p:txEl>
                                          </p:spTgt>
                                        </p:tgtEl>
                                        <p:attrNameLst>
                                          <p:attrName>style.visibility</p:attrName>
                                        </p:attrNameLst>
                                      </p:cBhvr>
                                      <p:to>
                                        <p:strVal val="visible"/>
                                      </p:to>
                                    </p:set>
                                    <p:animEffect transition="in" filter="fade">
                                      <p:cBhvr>
                                        <p:cTn id="35" dur="1000"/>
                                        <p:tgtEl>
                                          <p:spTgt spid="9">
                                            <p:txEl>
                                              <p:pRg st="16" end="1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
                                            <p:txEl>
                                              <p:pRg st="0" end="0"/>
                                            </p:txEl>
                                          </p:spTgt>
                                        </p:tgtEl>
                                        <p:attrNameLst>
                                          <p:attrName>style.visibility</p:attrName>
                                        </p:attrNameLst>
                                      </p:cBhvr>
                                      <p:to>
                                        <p:strVal val="visible"/>
                                      </p:to>
                                    </p:set>
                                    <p:animEffect transition="in" filter="fade">
                                      <p:cBhvr>
                                        <p:cTn id="40" dur="1000"/>
                                        <p:tgtEl>
                                          <p:spTgt spid="10">
                                            <p:txEl>
                                              <p:pRg st="0" end="0"/>
                                            </p:txEl>
                                          </p:spTgt>
                                        </p:tgtEl>
                                      </p:cBhvr>
                                    </p:animEffect>
                                  </p:childTnLst>
                                </p:cTn>
                              </p:par>
                            </p:childTnLst>
                          </p:cTn>
                        </p:par>
                        <p:par>
                          <p:cTn id="41" fill="hold">
                            <p:stCondLst>
                              <p:cond delay="1000"/>
                            </p:stCondLst>
                            <p:childTnLst>
                              <p:par>
                                <p:cTn id="42" presetID="10" presetClass="entr" presetSubtype="0" fill="hold" nodeType="afterEffect">
                                  <p:stCondLst>
                                    <p:cond delay="0"/>
                                  </p:stCondLst>
                                  <p:childTnLst>
                                    <p:set>
                                      <p:cBhvr>
                                        <p:cTn id="43" dur="1" fill="hold">
                                          <p:stCondLst>
                                            <p:cond delay="0"/>
                                          </p:stCondLst>
                                        </p:cTn>
                                        <p:tgtEl>
                                          <p:spTgt spid="10">
                                            <p:txEl>
                                              <p:pRg st="2" end="2"/>
                                            </p:txEl>
                                          </p:spTgt>
                                        </p:tgtEl>
                                        <p:attrNameLst>
                                          <p:attrName>style.visibility</p:attrName>
                                        </p:attrNameLst>
                                      </p:cBhvr>
                                      <p:to>
                                        <p:strVal val="visible"/>
                                      </p:to>
                                    </p:set>
                                    <p:animEffect transition="in" filter="fade">
                                      <p:cBhvr>
                                        <p:cTn id="44" dur="1000"/>
                                        <p:tgtEl>
                                          <p:spTgt spid="10">
                                            <p:txEl>
                                              <p:pRg st="2" end="2"/>
                                            </p:txEl>
                                          </p:spTgt>
                                        </p:tgtEl>
                                      </p:cBhvr>
                                    </p:animEffect>
                                  </p:childTnLst>
                                </p:cTn>
                              </p:par>
                            </p:childTnLst>
                          </p:cTn>
                        </p:par>
                        <p:par>
                          <p:cTn id="45" fill="hold">
                            <p:stCondLst>
                              <p:cond delay="2000"/>
                            </p:stCondLst>
                            <p:childTnLst>
                              <p:par>
                                <p:cTn id="46" presetID="10" presetClass="entr" presetSubtype="0" fill="hold" nodeType="afterEffect">
                                  <p:stCondLst>
                                    <p:cond delay="0"/>
                                  </p:stCondLst>
                                  <p:childTnLst>
                                    <p:set>
                                      <p:cBhvr>
                                        <p:cTn id="47" dur="1" fill="hold">
                                          <p:stCondLst>
                                            <p:cond delay="0"/>
                                          </p:stCondLst>
                                        </p:cTn>
                                        <p:tgtEl>
                                          <p:spTgt spid="10">
                                            <p:txEl>
                                              <p:pRg st="4" end="4"/>
                                            </p:txEl>
                                          </p:spTgt>
                                        </p:tgtEl>
                                        <p:attrNameLst>
                                          <p:attrName>style.visibility</p:attrName>
                                        </p:attrNameLst>
                                      </p:cBhvr>
                                      <p:to>
                                        <p:strVal val="visible"/>
                                      </p:to>
                                    </p:set>
                                    <p:animEffect transition="in" filter="fade">
                                      <p:cBhvr>
                                        <p:cTn id="48" dur="1000"/>
                                        <p:tgtEl>
                                          <p:spTgt spid="10">
                                            <p:txEl>
                                              <p:pRg st="4" end="4"/>
                                            </p:txEl>
                                          </p:spTgt>
                                        </p:tgtEl>
                                      </p:cBhvr>
                                    </p:animEffect>
                                  </p:childTnLst>
                                </p:cTn>
                              </p:par>
                            </p:childTnLst>
                          </p:cTn>
                        </p:par>
                        <p:par>
                          <p:cTn id="49" fill="hold">
                            <p:stCondLst>
                              <p:cond delay="3000"/>
                            </p:stCondLst>
                            <p:childTnLst>
                              <p:par>
                                <p:cTn id="50" presetID="10" presetClass="entr" presetSubtype="0" fill="hold" nodeType="afterEffect">
                                  <p:stCondLst>
                                    <p:cond delay="0"/>
                                  </p:stCondLst>
                                  <p:childTnLst>
                                    <p:set>
                                      <p:cBhvr>
                                        <p:cTn id="51" dur="1" fill="hold">
                                          <p:stCondLst>
                                            <p:cond delay="0"/>
                                          </p:stCondLst>
                                        </p:cTn>
                                        <p:tgtEl>
                                          <p:spTgt spid="10">
                                            <p:txEl>
                                              <p:pRg st="6" end="6"/>
                                            </p:txEl>
                                          </p:spTgt>
                                        </p:tgtEl>
                                        <p:attrNameLst>
                                          <p:attrName>style.visibility</p:attrName>
                                        </p:attrNameLst>
                                      </p:cBhvr>
                                      <p:to>
                                        <p:strVal val="visible"/>
                                      </p:to>
                                    </p:set>
                                    <p:animEffect transition="in" filter="fade">
                                      <p:cBhvr>
                                        <p:cTn id="52" dur="1000"/>
                                        <p:tgtEl>
                                          <p:spTgt spid="10">
                                            <p:txEl>
                                              <p:pRg st="6" end="6"/>
                                            </p:txEl>
                                          </p:spTgt>
                                        </p:tgtEl>
                                      </p:cBhvr>
                                    </p:animEffect>
                                  </p:childTnLst>
                                </p:cTn>
                              </p:par>
                            </p:childTnLst>
                          </p:cTn>
                        </p:par>
                        <p:par>
                          <p:cTn id="53" fill="hold">
                            <p:stCondLst>
                              <p:cond delay="4000"/>
                            </p:stCondLst>
                            <p:childTnLst>
                              <p:par>
                                <p:cTn id="54" presetID="10" presetClass="entr" presetSubtype="0" fill="hold" nodeType="afterEffect">
                                  <p:stCondLst>
                                    <p:cond delay="0"/>
                                  </p:stCondLst>
                                  <p:childTnLst>
                                    <p:set>
                                      <p:cBhvr>
                                        <p:cTn id="55" dur="1" fill="hold">
                                          <p:stCondLst>
                                            <p:cond delay="0"/>
                                          </p:stCondLst>
                                        </p:cTn>
                                        <p:tgtEl>
                                          <p:spTgt spid="10">
                                            <p:txEl>
                                              <p:pRg st="8" end="8"/>
                                            </p:txEl>
                                          </p:spTgt>
                                        </p:tgtEl>
                                        <p:attrNameLst>
                                          <p:attrName>style.visibility</p:attrName>
                                        </p:attrNameLst>
                                      </p:cBhvr>
                                      <p:to>
                                        <p:strVal val="visible"/>
                                      </p:to>
                                    </p:set>
                                    <p:animEffect transition="in" filter="fade">
                                      <p:cBhvr>
                                        <p:cTn id="56" dur="1000"/>
                                        <p:tgtEl>
                                          <p:spTgt spid="10">
                                            <p:txEl>
                                              <p:pRg st="8" end="8"/>
                                            </p:txEl>
                                          </p:spTgt>
                                        </p:tgtEl>
                                      </p:cBhvr>
                                    </p:animEffect>
                                  </p:childTnLst>
                                </p:cTn>
                              </p:par>
                            </p:childTnLst>
                          </p:cTn>
                        </p:par>
                        <p:par>
                          <p:cTn id="57" fill="hold">
                            <p:stCondLst>
                              <p:cond delay="5000"/>
                            </p:stCondLst>
                            <p:childTnLst>
                              <p:par>
                                <p:cTn id="58" presetID="10" presetClass="entr" presetSubtype="0" fill="hold" nodeType="afterEffect">
                                  <p:stCondLst>
                                    <p:cond delay="0"/>
                                  </p:stCondLst>
                                  <p:childTnLst>
                                    <p:set>
                                      <p:cBhvr>
                                        <p:cTn id="59" dur="1" fill="hold">
                                          <p:stCondLst>
                                            <p:cond delay="0"/>
                                          </p:stCondLst>
                                        </p:cTn>
                                        <p:tgtEl>
                                          <p:spTgt spid="10">
                                            <p:txEl>
                                              <p:pRg st="10" end="10"/>
                                            </p:txEl>
                                          </p:spTgt>
                                        </p:tgtEl>
                                        <p:attrNameLst>
                                          <p:attrName>style.visibility</p:attrName>
                                        </p:attrNameLst>
                                      </p:cBhvr>
                                      <p:to>
                                        <p:strVal val="visible"/>
                                      </p:to>
                                    </p:set>
                                    <p:animEffect transition="in" filter="fade">
                                      <p:cBhvr>
                                        <p:cTn id="60" dur="1000"/>
                                        <p:tgtEl>
                                          <p:spTgt spid="10">
                                            <p:txEl>
                                              <p:pRg st="10" end="10"/>
                                            </p:txEl>
                                          </p:spTgt>
                                        </p:tgtEl>
                                      </p:cBhvr>
                                    </p:animEffect>
                                  </p:childTnLst>
                                </p:cTn>
                              </p:par>
                            </p:childTnLst>
                          </p:cTn>
                        </p:par>
                        <p:par>
                          <p:cTn id="61" fill="hold">
                            <p:stCondLst>
                              <p:cond delay="6000"/>
                            </p:stCondLst>
                            <p:childTnLst>
                              <p:par>
                                <p:cTn id="62" presetID="10" presetClass="entr" presetSubtype="0" fill="hold" nodeType="afterEffect">
                                  <p:stCondLst>
                                    <p:cond delay="0"/>
                                  </p:stCondLst>
                                  <p:childTnLst>
                                    <p:set>
                                      <p:cBhvr>
                                        <p:cTn id="63" dur="1" fill="hold">
                                          <p:stCondLst>
                                            <p:cond delay="0"/>
                                          </p:stCondLst>
                                        </p:cTn>
                                        <p:tgtEl>
                                          <p:spTgt spid="10">
                                            <p:txEl>
                                              <p:pRg st="12" end="12"/>
                                            </p:txEl>
                                          </p:spTgt>
                                        </p:tgtEl>
                                        <p:attrNameLst>
                                          <p:attrName>style.visibility</p:attrName>
                                        </p:attrNameLst>
                                      </p:cBhvr>
                                      <p:to>
                                        <p:strVal val="visible"/>
                                      </p:to>
                                    </p:set>
                                    <p:animEffect transition="in" filter="fade">
                                      <p:cBhvr>
                                        <p:cTn id="64" dur="1000"/>
                                        <p:tgtEl>
                                          <p:spTgt spid="1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409" name="Rectangle 2"/>
          <p:cNvSpPr>
            <a:spLocks noGrp="1" noChangeArrowheads="1"/>
          </p:cNvSpPr>
          <p:nvPr>
            <p:ph type="title"/>
          </p:nvPr>
        </p:nvSpPr>
        <p:spPr>
          <a:xfrm>
            <a:off x="838200" y="963877"/>
            <a:ext cx="3494362" cy="4930246"/>
          </a:xfrm>
        </p:spPr>
        <p:txBody>
          <a:bodyPr lIns="50800" tIns="50800" rIns="50800" bIns="50800">
            <a:normAutofit/>
          </a:bodyPr>
          <a:lstStyle/>
          <a:p>
            <a:pPr algn="r" defTabSz="825500">
              <a:spcBef>
                <a:spcPts val="0"/>
              </a:spcBef>
              <a:spcAft>
                <a:spcPts val="0"/>
              </a:spcAft>
            </a:pPr>
            <a:br>
              <a:rPr lang="en-US" b="0" dirty="0">
                <a:solidFill>
                  <a:schemeClr val="accent1"/>
                </a:solidFill>
                <a:sym typeface="Optimist Light"/>
              </a:rPr>
            </a:br>
            <a:br>
              <a:rPr lang="en-US" b="0" dirty="0">
                <a:solidFill>
                  <a:schemeClr val="accent1"/>
                </a:solidFill>
                <a:sym typeface="Optimist Light"/>
              </a:rPr>
            </a:br>
            <a:r>
              <a:rPr lang="en-US" b="0" dirty="0">
                <a:solidFill>
                  <a:schemeClr val="accent1"/>
                </a:solidFill>
                <a:sym typeface="Optimist Light"/>
              </a:rPr>
              <a:t>Topics to Cover</a:t>
            </a:r>
          </a:p>
        </p:txBody>
      </p:sp>
      <p:sp>
        <p:nvSpPr>
          <p:cNvPr id="17410" name="Rectangle 3"/>
          <p:cNvSpPr>
            <a:spLocks noGrp="1" noChangeArrowheads="1"/>
          </p:cNvSpPr>
          <p:nvPr>
            <p:ph idx="1"/>
          </p:nvPr>
        </p:nvSpPr>
        <p:spPr>
          <a:xfrm>
            <a:off x="4976031" y="963877"/>
            <a:ext cx="6377769" cy="4930246"/>
          </a:xfrm>
        </p:spPr>
        <p:txBody>
          <a:bodyPr anchor="ctr">
            <a:normAutofit/>
          </a:bodyPr>
          <a:lstStyle/>
          <a:p>
            <a:r>
              <a:rPr lang="en-US" sz="2400" b="0" dirty="0"/>
              <a:t>Messaging Overview</a:t>
            </a:r>
          </a:p>
          <a:p>
            <a:pPr eaLnBrk="1" hangingPunct="1"/>
            <a:r>
              <a:rPr lang="en-US" sz="2400" b="0" dirty="0"/>
              <a:t>Java Messaging System</a:t>
            </a:r>
          </a:p>
          <a:p>
            <a:r>
              <a:rPr lang="en-US" sz="2400" b="0" dirty="0"/>
              <a:t>Advanced Messaging Queuing Protocol</a:t>
            </a:r>
          </a:p>
          <a:p>
            <a:pPr eaLnBrk="1" hangingPunct="1"/>
            <a:r>
              <a:rPr lang="en-US" sz="2400" b="0" dirty="0"/>
              <a:t>RabbitMQ architecture</a:t>
            </a:r>
          </a:p>
          <a:p>
            <a:pPr eaLnBrk="1" hangingPunct="1"/>
            <a:r>
              <a:rPr lang="en-US" sz="2400" b="0" dirty="0"/>
              <a:t>Evolution of Kafka</a:t>
            </a:r>
          </a:p>
          <a:p>
            <a:pPr eaLnBrk="1" hangingPunct="1"/>
            <a:r>
              <a:rPr lang="en-US" sz="2400" b="0" dirty="0"/>
              <a:t>Kafka Architecture and Design</a:t>
            </a:r>
          </a:p>
          <a:p>
            <a:pPr eaLnBrk="1" hangingPunct="1"/>
            <a:r>
              <a:rPr lang="en-US" sz="2400" b="0" dirty="0"/>
              <a:t>Scalability and Performance</a:t>
            </a:r>
          </a:p>
          <a:p>
            <a:pPr eaLnBrk="1" hangingPunct="1"/>
            <a:r>
              <a:rPr lang="en-US" sz="2400" b="0" dirty="0"/>
              <a:t>Kinesis Overview</a:t>
            </a:r>
          </a:p>
          <a:p>
            <a:pPr eaLnBrk="1" hangingPunct="1"/>
            <a:r>
              <a:rPr lang="en-US" sz="2400" b="0" dirty="0"/>
              <a:t>Kinesis vs. Kafka</a:t>
            </a:r>
          </a:p>
          <a:p>
            <a:pPr eaLnBrk="1" hangingPunct="1"/>
            <a:r>
              <a:rPr lang="en-US" sz="2400" b="0" dirty="0"/>
              <a:t>Sources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7410">
                                            <p:txEl>
                                              <p:pRg st="1" end="1"/>
                                            </p:txEl>
                                          </p:spTgt>
                                        </p:tgtEl>
                                        <p:attrNameLst>
                                          <p:attrName>style.visibility</p:attrName>
                                        </p:attrNameLst>
                                      </p:cBhvr>
                                      <p:to>
                                        <p:strVal val="visible"/>
                                      </p:to>
                                    </p:set>
                                    <p:animEffect transition="in" filter="fade">
                                      <p:cBhvr>
                                        <p:cTn id="11" dur="1000"/>
                                        <p:tgtEl>
                                          <p:spTgt spid="17410">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7410">
                                            <p:txEl>
                                              <p:pRg st="2" end="2"/>
                                            </p:txEl>
                                          </p:spTgt>
                                        </p:tgtEl>
                                        <p:attrNameLst>
                                          <p:attrName>style.visibility</p:attrName>
                                        </p:attrNameLst>
                                      </p:cBhvr>
                                      <p:to>
                                        <p:strVal val="visible"/>
                                      </p:to>
                                    </p:set>
                                    <p:animEffect transition="in" filter="fade">
                                      <p:cBhvr>
                                        <p:cTn id="15" dur="1000"/>
                                        <p:tgtEl>
                                          <p:spTgt spid="17410">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animEffect transition="in" filter="fade">
                                      <p:cBhvr>
                                        <p:cTn id="19" dur="1000"/>
                                        <p:tgtEl>
                                          <p:spTgt spid="17410">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7410">
                                            <p:txEl>
                                              <p:pRg st="4" end="4"/>
                                            </p:txEl>
                                          </p:spTgt>
                                        </p:tgtEl>
                                        <p:attrNameLst>
                                          <p:attrName>style.visibility</p:attrName>
                                        </p:attrNameLst>
                                      </p:cBhvr>
                                      <p:to>
                                        <p:strVal val="visible"/>
                                      </p:to>
                                    </p:set>
                                    <p:animEffect transition="in" filter="fade">
                                      <p:cBhvr>
                                        <p:cTn id="23" dur="1000"/>
                                        <p:tgtEl>
                                          <p:spTgt spid="17410">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7410">
                                            <p:txEl>
                                              <p:pRg st="5" end="5"/>
                                            </p:txEl>
                                          </p:spTgt>
                                        </p:tgtEl>
                                        <p:attrNameLst>
                                          <p:attrName>style.visibility</p:attrName>
                                        </p:attrNameLst>
                                      </p:cBhvr>
                                      <p:to>
                                        <p:strVal val="visible"/>
                                      </p:to>
                                    </p:set>
                                    <p:animEffect transition="in" filter="fade">
                                      <p:cBhvr>
                                        <p:cTn id="27" dur="1000"/>
                                        <p:tgtEl>
                                          <p:spTgt spid="17410">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7410">
                                            <p:txEl>
                                              <p:pRg st="6" end="6"/>
                                            </p:txEl>
                                          </p:spTgt>
                                        </p:tgtEl>
                                        <p:attrNameLst>
                                          <p:attrName>style.visibility</p:attrName>
                                        </p:attrNameLst>
                                      </p:cBhvr>
                                      <p:to>
                                        <p:strVal val="visible"/>
                                      </p:to>
                                    </p:set>
                                    <p:animEffect transition="in" filter="fade">
                                      <p:cBhvr>
                                        <p:cTn id="31" dur="1000"/>
                                        <p:tgtEl>
                                          <p:spTgt spid="17410">
                                            <p:txEl>
                                              <p:pRg st="6" end="6"/>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17410">
                                            <p:txEl>
                                              <p:pRg st="7" end="7"/>
                                            </p:txEl>
                                          </p:spTgt>
                                        </p:tgtEl>
                                        <p:attrNameLst>
                                          <p:attrName>style.visibility</p:attrName>
                                        </p:attrNameLst>
                                      </p:cBhvr>
                                      <p:to>
                                        <p:strVal val="visible"/>
                                      </p:to>
                                    </p:set>
                                    <p:animEffect transition="in" filter="fade">
                                      <p:cBhvr>
                                        <p:cTn id="35" dur="1000"/>
                                        <p:tgtEl>
                                          <p:spTgt spid="17410">
                                            <p:txEl>
                                              <p:pRg st="7" end="7"/>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17410">
                                            <p:txEl>
                                              <p:pRg st="8" end="8"/>
                                            </p:txEl>
                                          </p:spTgt>
                                        </p:tgtEl>
                                        <p:attrNameLst>
                                          <p:attrName>style.visibility</p:attrName>
                                        </p:attrNameLst>
                                      </p:cBhvr>
                                      <p:to>
                                        <p:strVal val="visible"/>
                                      </p:to>
                                    </p:set>
                                    <p:animEffect transition="in" filter="fade">
                                      <p:cBhvr>
                                        <p:cTn id="39" dur="1000"/>
                                        <p:tgtEl>
                                          <p:spTgt spid="17410">
                                            <p:txEl>
                                              <p:pRg st="8" end="8"/>
                                            </p:txEl>
                                          </p:spTgt>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17410">
                                            <p:txEl>
                                              <p:pRg st="9" end="9"/>
                                            </p:txEl>
                                          </p:spTgt>
                                        </p:tgtEl>
                                        <p:attrNameLst>
                                          <p:attrName>style.visibility</p:attrName>
                                        </p:attrNameLst>
                                      </p:cBhvr>
                                      <p:to>
                                        <p:strVal val="visible"/>
                                      </p:to>
                                    </p:set>
                                    <p:animEffect transition="in" filter="fade">
                                      <p:cBhvr>
                                        <p:cTn id="43" dur="1000"/>
                                        <p:tgtEl>
                                          <p:spTgt spid="174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546C4E63-5F8D-44B8-9860-1D7841E3D2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1004"/>
            <a:ext cx="12188952" cy="6860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750242" y="632990"/>
            <a:ext cx="4062643" cy="1043409"/>
          </a:xfrm>
        </p:spPr>
        <p:txBody>
          <a:bodyPr vert="horz" lIns="91440" tIns="45720" rIns="91440" bIns="45720" rtlCol="0" anchor="ctr">
            <a:normAutofit/>
          </a:bodyPr>
          <a:lstStyle/>
          <a:p>
            <a:pPr>
              <a:lnSpc>
                <a:spcPct val="90000"/>
              </a:lnSpc>
            </a:pPr>
            <a:r>
              <a:rPr lang="en-US" sz="3600" kern="1200">
                <a:solidFill>
                  <a:schemeClr val="tx1"/>
                </a:solidFill>
                <a:latin typeface="+mj-lt"/>
                <a:ea typeface="+mj-ea"/>
                <a:cs typeface="+mj-cs"/>
              </a:rPr>
              <a:t>Kinesis</a:t>
            </a:r>
          </a:p>
        </p:txBody>
      </p:sp>
      <p:sp>
        <p:nvSpPr>
          <p:cNvPr id="4" name="TextBox 3"/>
          <p:cNvSpPr txBox="1"/>
          <p:nvPr/>
        </p:nvSpPr>
        <p:spPr>
          <a:xfrm>
            <a:off x="152400" y="1774372"/>
            <a:ext cx="5287126" cy="2754086"/>
          </a:xfrm>
          <a:prstGeom prst="rect">
            <a:avLst/>
          </a:prstGeom>
        </p:spPr>
        <p:txBody>
          <a:bodyPr vert="horz" lIns="91440" tIns="45720" rIns="91440" bIns="45720" rtlCol="0" anchor="t">
            <a:normAutofit/>
          </a:bodyPr>
          <a:lstStyle/>
          <a:p>
            <a:pPr>
              <a:lnSpc>
                <a:spcPct val="90000"/>
              </a:lnSpc>
              <a:spcAft>
                <a:spcPts val="600"/>
              </a:spcAft>
            </a:pPr>
            <a:r>
              <a:rPr lang="en-US" sz="1800" b="0" dirty="0">
                <a:latin typeface="+mn-lt"/>
              </a:rPr>
              <a:t>Fully-managed streaming processing service available on Amazon Web Services (AWS).</a:t>
            </a:r>
          </a:p>
          <a:p>
            <a:pPr indent="-228600">
              <a:lnSpc>
                <a:spcPct val="90000"/>
              </a:lnSpc>
              <a:spcAft>
                <a:spcPts val="600"/>
              </a:spcAft>
              <a:buFont typeface="Arial" panose="020B0604020202020204" pitchFamily="34" charset="0"/>
              <a:buChar char="•"/>
            </a:pPr>
            <a:endParaRPr lang="en-US" sz="1800" b="0" dirty="0">
              <a:latin typeface="+mn-lt"/>
            </a:endParaRPr>
          </a:p>
          <a:p>
            <a:pPr>
              <a:lnSpc>
                <a:spcPct val="90000"/>
              </a:lnSpc>
              <a:spcAft>
                <a:spcPts val="600"/>
              </a:spcAft>
            </a:pPr>
            <a:r>
              <a:rPr lang="en-US" sz="1800" b="0" dirty="0">
                <a:latin typeface="+mn-lt"/>
              </a:rPr>
              <a:t>Easily scalable to match data volume using </a:t>
            </a:r>
            <a:r>
              <a:rPr lang="en-US" sz="1800" b="0" dirty="0" err="1">
                <a:latin typeface="+mn-lt"/>
              </a:rPr>
              <a:t>apis</a:t>
            </a:r>
            <a:r>
              <a:rPr lang="en-US" sz="1800" b="0" dirty="0">
                <a:latin typeface="+mn-lt"/>
              </a:rPr>
              <a:t>.</a:t>
            </a:r>
          </a:p>
          <a:p>
            <a:pPr>
              <a:lnSpc>
                <a:spcPct val="90000"/>
              </a:lnSpc>
              <a:spcAft>
                <a:spcPts val="600"/>
              </a:spcAft>
            </a:pPr>
            <a:endParaRPr lang="en-US" sz="1800" b="0" dirty="0">
              <a:latin typeface="+mn-lt"/>
            </a:endParaRPr>
          </a:p>
          <a:p>
            <a:pPr>
              <a:lnSpc>
                <a:spcPct val="90000"/>
              </a:lnSpc>
              <a:spcAft>
                <a:spcPts val="600"/>
              </a:spcAft>
            </a:pPr>
            <a:r>
              <a:rPr lang="en-US" sz="1800" b="0" dirty="0">
                <a:latin typeface="+mn-lt"/>
              </a:rPr>
              <a:t>Data replication across 3 AZs</a:t>
            </a:r>
          </a:p>
          <a:p>
            <a:pPr>
              <a:lnSpc>
                <a:spcPct val="90000"/>
              </a:lnSpc>
              <a:spcAft>
                <a:spcPts val="600"/>
              </a:spcAft>
            </a:pPr>
            <a:endParaRPr lang="en-US" sz="1800" b="0" dirty="0">
              <a:latin typeface="+mn-lt"/>
            </a:endParaRPr>
          </a:p>
          <a:p>
            <a:pPr>
              <a:lnSpc>
                <a:spcPct val="90000"/>
              </a:lnSpc>
              <a:spcAft>
                <a:spcPts val="600"/>
              </a:spcAft>
            </a:pPr>
            <a:r>
              <a:rPr lang="en-US" sz="1800" b="0" dirty="0">
                <a:latin typeface="+mn-lt"/>
              </a:rPr>
              <a:t>Integrated with other AWS services</a:t>
            </a:r>
          </a:p>
          <a:p>
            <a:pPr indent="-228600">
              <a:lnSpc>
                <a:spcPct val="90000"/>
              </a:lnSpc>
              <a:spcAft>
                <a:spcPts val="600"/>
              </a:spcAft>
              <a:buFont typeface="Arial" panose="020B0604020202020204" pitchFamily="34" charset="0"/>
              <a:buChar char="•"/>
            </a:pPr>
            <a:endParaRPr lang="en-US" sz="1800" b="0" dirty="0">
              <a:latin typeface="+mn-lt"/>
            </a:endParaRPr>
          </a:p>
          <a:p>
            <a:pPr indent="-228600">
              <a:lnSpc>
                <a:spcPct val="90000"/>
              </a:lnSpc>
              <a:spcAft>
                <a:spcPts val="600"/>
              </a:spcAft>
              <a:buFont typeface="Arial" panose="020B0604020202020204" pitchFamily="34" charset="0"/>
              <a:buChar char="•"/>
            </a:pPr>
            <a:endParaRPr lang="en-US" sz="1800" b="0" dirty="0">
              <a:latin typeface="+mn-lt"/>
            </a:endParaRPr>
          </a:p>
          <a:p>
            <a:pPr>
              <a:lnSpc>
                <a:spcPct val="90000"/>
              </a:lnSpc>
              <a:spcAft>
                <a:spcPts val="600"/>
              </a:spcAft>
            </a:pPr>
            <a:endParaRPr lang="en-US" sz="1800" b="0" dirty="0">
              <a:latin typeface="+mn-lt"/>
            </a:endParaRPr>
          </a:p>
          <a:p>
            <a:pPr indent="-228600">
              <a:lnSpc>
                <a:spcPct val="90000"/>
              </a:lnSpc>
              <a:spcAft>
                <a:spcPts val="600"/>
              </a:spcAft>
              <a:buFont typeface="Arial" panose="020B0604020202020204" pitchFamily="34" charset="0"/>
              <a:buChar char="•"/>
            </a:pPr>
            <a:endParaRPr lang="en-US" sz="1800" dirty="0">
              <a:latin typeface="+mn-lt"/>
            </a:endParaRPr>
          </a:p>
        </p:txBody>
      </p:sp>
      <p:sp>
        <p:nvSpPr>
          <p:cNvPr id="6" name="TextBox 5">
            <a:extLst>
              <a:ext uri="{FF2B5EF4-FFF2-40B4-BE49-F238E27FC236}">
                <a16:creationId xmlns:a16="http://schemas.microsoft.com/office/drawing/2014/main" id="{304A1DDF-E7B5-C142-8ADC-998AB2346D01}"/>
              </a:ext>
            </a:extLst>
          </p:cNvPr>
          <p:cNvSpPr txBox="1"/>
          <p:nvPr/>
        </p:nvSpPr>
        <p:spPr>
          <a:xfrm>
            <a:off x="6392316" y="1441938"/>
            <a:ext cx="1946031" cy="3785652"/>
          </a:xfrm>
          <a:prstGeom prst="rect">
            <a:avLst/>
          </a:prstGeom>
          <a:noFill/>
        </p:spPr>
        <p:txBody>
          <a:bodyPr wrap="square" rtlCol="0">
            <a:spAutoFit/>
          </a:bodyPr>
          <a:lstStyle/>
          <a:p>
            <a:r>
              <a:rPr lang="en-US" dirty="0">
                <a:solidFill>
                  <a:schemeClr val="bg1"/>
                </a:solidFill>
              </a:rPr>
              <a:t>Kafka</a:t>
            </a:r>
          </a:p>
          <a:p>
            <a:endParaRPr lang="en-US" dirty="0">
              <a:solidFill>
                <a:schemeClr val="bg1"/>
              </a:solidFill>
            </a:endParaRPr>
          </a:p>
          <a:p>
            <a:r>
              <a:rPr lang="en-US" b="0" dirty="0">
                <a:solidFill>
                  <a:schemeClr val="bg1"/>
                </a:solidFill>
              </a:rPr>
              <a:t>Topic</a:t>
            </a:r>
          </a:p>
          <a:p>
            <a:endParaRPr lang="en-US" b="0" dirty="0">
              <a:solidFill>
                <a:schemeClr val="bg1"/>
              </a:solidFill>
            </a:endParaRPr>
          </a:p>
          <a:p>
            <a:r>
              <a:rPr lang="en-US" b="0" dirty="0">
                <a:solidFill>
                  <a:schemeClr val="bg1"/>
                </a:solidFill>
              </a:rPr>
              <a:t>Partition</a:t>
            </a:r>
          </a:p>
          <a:p>
            <a:endParaRPr lang="en-US" b="0" dirty="0">
              <a:solidFill>
                <a:schemeClr val="bg1"/>
              </a:solidFill>
            </a:endParaRPr>
          </a:p>
          <a:p>
            <a:r>
              <a:rPr lang="en-US" b="0" dirty="0">
                <a:solidFill>
                  <a:schemeClr val="bg1"/>
                </a:solidFill>
              </a:rPr>
              <a:t>Broker</a:t>
            </a:r>
          </a:p>
          <a:p>
            <a:endParaRPr lang="en-US" b="0" dirty="0">
              <a:solidFill>
                <a:schemeClr val="bg1"/>
              </a:solidFill>
            </a:endParaRPr>
          </a:p>
          <a:p>
            <a:r>
              <a:rPr lang="en-US" b="0" dirty="0">
                <a:solidFill>
                  <a:schemeClr val="bg1"/>
                </a:solidFill>
              </a:rPr>
              <a:t>Kafka Producer</a:t>
            </a:r>
          </a:p>
          <a:p>
            <a:endParaRPr lang="en-US" b="0" dirty="0">
              <a:solidFill>
                <a:schemeClr val="bg1"/>
              </a:solidFill>
            </a:endParaRPr>
          </a:p>
          <a:p>
            <a:r>
              <a:rPr lang="en-US" b="0" dirty="0">
                <a:solidFill>
                  <a:schemeClr val="bg1"/>
                </a:solidFill>
              </a:rPr>
              <a:t>Kafka Consumer</a:t>
            </a:r>
          </a:p>
          <a:p>
            <a:endParaRPr lang="en-US" b="0" dirty="0">
              <a:solidFill>
                <a:schemeClr val="bg1"/>
              </a:solidFill>
            </a:endParaRPr>
          </a:p>
          <a:p>
            <a:r>
              <a:rPr lang="en-US" b="0" dirty="0">
                <a:solidFill>
                  <a:schemeClr val="bg1"/>
                </a:solidFill>
              </a:rPr>
              <a:t>Offset</a:t>
            </a:r>
          </a:p>
          <a:p>
            <a:endParaRPr lang="en-US" b="0" dirty="0">
              <a:solidFill>
                <a:schemeClr val="bg1"/>
              </a:solidFill>
            </a:endParaRPr>
          </a:p>
          <a:p>
            <a:r>
              <a:rPr lang="en-US" b="0" dirty="0">
                <a:solidFill>
                  <a:schemeClr val="bg1"/>
                </a:solidFill>
              </a:rPr>
              <a:t>Replication</a:t>
            </a:r>
          </a:p>
        </p:txBody>
      </p:sp>
      <p:sp>
        <p:nvSpPr>
          <p:cNvPr id="10" name="TextBox 9">
            <a:extLst>
              <a:ext uri="{FF2B5EF4-FFF2-40B4-BE49-F238E27FC236}">
                <a16:creationId xmlns:a16="http://schemas.microsoft.com/office/drawing/2014/main" id="{FAA15424-5896-3A48-81B9-0A2D7E46BFCC}"/>
              </a:ext>
            </a:extLst>
          </p:cNvPr>
          <p:cNvSpPr txBox="1"/>
          <p:nvPr/>
        </p:nvSpPr>
        <p:spPr>
          <a:xfrm>
            <a:off x="9341432" y="1441938"/>
            <a:ext cx="2164768" cy="3785652"/>
          </a:xfrm>
          <a:prstGeom prst="rect">
            <a:avLst/>
          </a:prstGeom>
          <a:noFill/>
        </p:spPr>
        <p:txBody>
          <a:bodyPr wrap="square" rtlCol="0">
            <a:spAutoFit/>
          </a:bodyPr>
          <a:lstStyle/>
          <a:p>
            <a:r>
              <a:rPr lang="en-US" dirty="0">
                <a:solidFill>
                  <a:schemeClr val="bg1"/>
                </a:solidFill>
              </a:rPr>
              <a:t>Kinesis</a:t>
            </a:r>
          </a:p>
          <a:p>
            <a:endParaRPr lang="en-US" dirty="0">
              <a:solidFill>
                <a:schemeClr val="bg1"/>
              </a:solidFill>
            </a:endParaRPr>
          </a:p>
          <a:p>
            <a:r>
              <a:rPr lang="en-US" b="0" dirty="0">
                <a:solidFill>
                  <a:schemeClr val="bg1"/>
                </a:solidFill>
              </a:rPr>
              <a:t>Stream</a:t>
            </a:r>
          </a:p>
          <a:p>
            <a:endParaRPr lang="en-US" b="0" dirty="0">
              <a:solidFill>
                <a:schemeClr val="bg1"/>
              </a:solidFill>
            </a:endParaRPr>
          </a:p>
          <a:p>
            <a:r>
              <a:rPr lang="en-US" b="0" dirty="0">
                <a:solidFill>
                  <a:schemeClr val="bg1"/>
                </a:solidFill>
              </a:rPr>
              <a:t>Shard</a:t>
            </a:r>
          </a:p>
          <a:p>
            <a:endParaRPr lang="en-US" b="0" dirty="0">
              <a:solidFill>
                <a:schemeClr val="bg1"/>
              </a:solidFill>
            </a:endParaRPr>
          </a:p>
          <a:p>
            <a:r>
              <a:rPr lang="en-US" b="0" dirty="0">
                <a:solidFill>
                  <a:schemeClr val="bg1"/>
                </a:solidFill>
              </a:rPr>
              <a:t>N/A</a:t>
            </a:r>
          </a:p>
          <a:p>
            <a:endParaRPr lang="en-US" b="0" dirty="0">
              <a:solidFill>
                <a:schemeClr val="bg1"/>
              </a:solidFill>
            </a:endParaRPr>
          </a:p>
          <a:p>
            <a:r>
              <a:rPr lang="en-US" b="0" dirty="0">
                <a:solidFill>
                  <a:schemeClr val="bg1"/>
                </a:solidFill>
              </a:rPr>
              <a:t>Kinesis Producer</a:t>
            </a:r>
          </a:p>
          <a:p>
            <a:endParaRPr lang="en-US" b="0" dirty="0">
              <a:solidFill>
                <a:schemeClr val="bg1"/>
              </a:solidFill>
            </a:endParaRPr>
          </a:p>
          <a:p>
            <a:r>
              <a:rPr lang="en-US" b="0" dirty="0">
                <a:solidFill>
                  <a:schemeClr val="bg1"/>
                </a:solidFill>
              </a:rPr>
              <a:t>Kinesis Consumer</a:t>
            </a:r>
          </a:p>
          <a:p>
            <a:endParaRPr lang="en-US" b="0" dirty="0">
              <a:solidFill>
                <a:schemeClr val="bg1"/>
              </a:solidFill>
            </a:endParaRPr>
          </a:p>
          <a:p>
            <a:r>
              <a:rPr lang="en-US" b="0" dirty="0">
                <a:solidFill>
                  <a:schemeClr val="bg1"/>
                </a:solidFill>
              </a:rPr>
              <a:t>Sequence Number</a:t>
            </a:r>
          </a:p>
          <a:p>
            <a:endParaRPr lang="en-US" b="0" dirty="0">
              <a:solidFill>
                <a:schemeClr val="bg1"/>
              </a:solidFill>
            </a:endParaRPr>
          </a:p>
          <a:p>
            <a:r>
              <a:rPr lang="en-US" b="0" dirty="0">
                <a:solidFill>
                  <a:schemeClr val="bg1"/>
                </a:solidFill>
              </a:rPr>
              <a:t>Not required</a:t>
            </a:r>
          </a:p>
        </p:txBody>
      </p:sp>
    </p:spTree>
    <p:extLst>
      <p:ext uri="{BB962C8B-B14F-4D97-AF65-F5344CB8AC3E}">
        <p14:creationId xmlns:p14="http://schemas.microsoft.com/office/powerpoint/2010/main" val="2935503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04672" y="1412489"/>
            <a:ext cx="2871095" cy="2156621"/>
          </a:xfrm>
        </p:spPr>
        <p:txBody>
          <a:bodyPr anchor="t">
            <a:normAutofit/>
          </a:bodyPr>
          <a:lstStyle/>
          <a:p>
            <a:r>
              <a:rPr lang="en-US" sz="3600" dirty="0">
                <a:solidFill>
                  <a:srgbClr val="FFFFFF"/>
                </a:solidFill>
              </a:rPr>
              <a:t>Scalability: Kafka</a:t>
            </a:r>
          </a:p>
        </p:txBody>
      </p:sp>
      <p:sp>
        <p:nvSpPr>
          <p:cNvPr id="3" name="Content Placeholder 2"/>
          <p:cNvSpPr>
            <a:spLocks noGrp="1"/>
          </p:cNvSpPr>
          <p:nvPr>
            <p:ph sz="half" idx="1"/>
          </p:nvPr>
        </p:nvSpPr>
        <p:spPr>
          <a:xfrm>
            <a:off x="4232229" y="1412488"/>
            <a:ext cx="7959770" cy="4759711"/>
          </a:xfrm>
        </p:spPr>
        <p:txBody>
          <a:bodyPr>
            <a:noAutofit/>
          </a:bodyPr>
          <a:lstStyle/>
          <a:p>
            <a:pPr>
              <a:lnSpc>
                <a:spcPct val="110000"/>
              </a:lnSpc>
              <a:spcAft>
                <a:spcPts val="600"/>
              </a:spcAft>
            </a:pPr>
            <a:r>
              <a:rPr lang="en-US" b="0" dirty="0"/>
              <a:t>Depends on the number of CPU cores, memory, and the performance of the local disks.</a:t>
            </a:r>
          </a:p>
          <a:p>
            <a:pPr>
              <a:lnSpc>
                <a:spcPct val="110000"/>
              </a:lnSpc>
              <a:spcAft>
                <a:spcPts val="600"/>
              </a:spcAft>
            </a:pPr>
            <a:endParaRPr lang="en-US" b="0" dirty="0"/>
          </a:p>
          <a:p>
            <a:pPr fontAlgn="t">
              <a:lnSpc>
                <a:spcPct val="110000"/>
              </a:lnSpc>
              <a:spcAft>
                <a:spcPts val="600"/>
              </a:spcAft>
            </a:pPr>
            <a:r>
              <a:rPr lang="en-US" b="0" dirty="0"/>
              <a:t>To increase the throughput of the system having more partition than nodes, the users have to add more hardware capacity to the cluster and migrate the existing partitions to the newly added resources.</a:t>
            </a:r>
          </a:p>
          <a:p>
            <a:pPr fontAlgn="t">
              <a:lnSpc>
                <a:spcPct val="110000"/>
              </a:lnSpc>
              <a:spcAft>
                <a:spcPts val="600"/>
              </a:spcAft>
            </a:pPr>
            <a:endParaRPr lang="en-US" b="0" dirty="0"/>
          </a:p>
          <a:p>
            <a:pPr fontAlgn="t">
              <a:lnSpc>
                <a:spcPct val="110000"/>
              </a:lnSpc>
              <a:spcAft>
                <a:spcPts val="600"/>
              </a:spcAft>
            </a:pPr>
            <a:r>
              <a:rPr lang="en-US" b="0" dirty="0"/>
              <a:t>To increase the throughput of the cluster having node equals to partition, one has to add more resources to the existing resources, also known as scaling up.</a:t>
            </a:r>
          </a:p>
          <a:p>
            <a:pPr fontAlgn="t">
              <a:lnSpc>
                <a:spcPct val="110000"/>
              </a:lnSpc>
              <a:spcAft>
                <a:spcPts val="600"/>
              </a:spcAft>
            </a:pPr>
            <a:endParaRPr lang="en-US" b="0" dirty="0"/>
          </a:p>
          <a:p>
            <a:pPr fontAlgn="t">
              <a:lnSpc>
                <a:spcPct val="110000"/>
              </a:lnSpc>
              <a:spcAft>
                <a:spcPts val="600"/>
              </a:spcAft>
            </a:pPr>
            <a:r>
              <a:rPr lang="en-US" b="0" dirty="0"/>
              <a:t>Apache Kafka holds historical data, users may be required to increase the disk footprint capacity of the cluster.</a:t>
            </a:r>
          </a:p>
          <a:p>
            <a:pPr>
              <a:lnSpc>
                <a:spcPct val="110000"/>
              </a:lnSpc>
              <a:spcAft>
                <a:spcPts val="600"/>
              </a:spcAft>
            </a:pPr>
            <a:endParaRPr lang="en-US" b="0" dirty="0"/>
          </a:p>
        </p:txBody>
      </p:sp>
    </p:spTree>
    <p:extLst>
      <p:ext uri="{BB962C8B-B14F-4D97-AF65-F5344CB8AC3E}">
        <p14:creationId xmlns:p14="http://schemas.microsoft.com/office/powerpoint/2010/main" val="253981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04672" y="1412489"/>
            <a:ext cx="2871095" cy="2127124"/>
          </a:xfrm>
        </p:spPr>
        <p:txBody>
          <a:bodyPr anchor="t">
            <a:normAutofit/>
          </a:bodyPr>
          <a:lstStyle/>
          <a:p>
            <a:r>
              <a:rPr lang="en-US" sz="3600" dirty="0">
                <a:solidFill>
                  <a:schemeClr val="bg1"/>
                </a:solidFill>
              </a:rPr>
              <a:t>Scalability: Kinesis</a:t>
            </a:r>
          </a:p>
        </p:txBody>
      </p:sp>
      <p:sp>
        <p:nvSpPr>
          <p:cNvPr id="6" name="Content Placeholder 5"/>
          <p:cNvSpPr>
            <a:spLocks noGrp="1"/>
          </p:cNvSpPr>
          <p:nvPr>
            <p:ph sz="half" idx="2"/>
          </p:nvPr>
        </p:nvSpPr>
        <p:spPr>
          <a:xfrm>
            <a:off x="4232228" y="1412488"/>
            <a:ext cx="7959772" cy="4835911"/>
          </a:xfrm>
        </p:spPr>
        <p:txBody>
          <a:bodyPr>
            <a:noAutofit/>
          </a:bodyPr>
          <a:lstStyle/>
          <a:p>
            <a:pPr fontAlgn="t">
              <a:lnSpc>
                <a:spcPct val="110000"/>
              </a:lnSpc>
              <a:spcAft>
                <a:spcPts val="600"/>
              </a:spcAft>
            </a:pPr>
            <a:r>
              <a:rPr lang="en-US" b="0" dirty="0"/>
              <a:t>Throughput of each Shard is pre-advertised. </a:t>
            </a:r>
          </a:p>
          <a:p>
            <a:pPr marL="0" indent="0" fontAlgn="t">
              <a:lnSpc>
                <a:spcPct val="110000"/>
              </a:lnSpc>
              <a:spcAft>
                <a:spcPts val="600"/>
              </a:spcAft>
              <a:buNone/>
            </a:pPr>
            <a:r>
              <a:rPr lang="en-US" b="0" dirty="0"/>
              <a:t>             1000 PUT records-per sec or 1MBps of write.</a:t>
            </a:r>
          </a:p>
          <a:p>
            <a:pPr marL="0" indent="0" fontAlgn="t">
              <a:lnSpc>
                <a:spcPct val="110000"/>
              </a:lnSpc>
              <a:spcAft>
                <a:spcPts val="600"/>
              </a:spcAft>
              <a:buNone/>
            </a:pPr>
            <a:r>
              <a:rPr lang="en-US" b="0" dirty="0"/>
              <a:t>             2Mbps or 5-transactions per-sec of read traffic.</a:t>
            </a:r>
          </a:p>
          <a:p>
            <a:pPr fontAlgn="t">
              <a:lnSpc>
                <a:spcPct val="110000"/>
              </a:lnSpc>
              <a:spcAft>
                <a:spcPts val="600"/>
              </a:spcAft>
            </a:pPr>
            <a:endParaRPr lang="en-US" b="0" dirty="0"/>
          </a:p>
          <a:p>
            <a:pPr fontAlgn="t">
              <a:lnSpc>
                <a:spcPct val="110000"/>
              </a:lnSpc>
              <a:spcAft>
                <a:spcPts val="600"/>
              </a:spcAft>
            </a:pPr>
            <a:r>
              <a:rPr lang="en-US" b="0" dirty="0"/>
              <a:t>In order to increase the throughput of a given Amazon Kinesis stream, more Shards can be added using </a:t>
            </a:r>
            <a:r>
              <a:rPr lang="en-US" b="0" dirty="0" err="1"/>
              <a:t>apis</a:t>
            </a:r>
            <a:r>
              <a:rPr lang="en-US" b="0" dirty="0"/>
              <a:t> or using AWS console. </a:t>
            </a:r>
          </a:p>
          <a:p>
            <a:pPr fontAlgn="t">
              <a:lnSpc>
                <a:spcPct val="110000"/>
              </a:lnSpc>
              <a:spcAft>
                <a:spcPts val="600"/>
              </a:spcAft>
            </a:pPr>
            <a:endParaRPr lang="en-US" b="0" dirty="0"/>
          </a:p>
          <a:p>
            <a:pPr fontAlgn="t">
              <a:lnSpc>
                <a:spcPct val="110000"/>
              </a:lnSpc>
              <a:spcAft>
                <a:spcPts val="600"/>
              </a:spcAft>
            </a:pPr>
            <a:r>
              <a:rPr lang="en-US" b="0" dirty="0"/>
              <a:t>The benefit of the Amazon Kinesis throughput model is that the users have a prior knowledge of the exact performance numbers to expect for every provisioned Shard.</a:t>
            </a:r>
          </a:p>
          <a:p>
            <a:pPr fontAlgn="t">
              <a:lnSpc>
                <a:spcPct val="110000"/>
              </a:lnSpc>
              <a:spcAft>
                <a:spcPts val="600"/>
              </a:spcAft>
            </a:pPr>
            <a:endParaRPr lang="en-US" b="0" dirty="0"/>
          </a:p>
          <a:p>
            <a:pPr fontAlgn="t">
              <a:lnSpc>
                <a:spcPct val="110000"/>
              </a:lnSpc>
              <a:spcAft>
                <a:spcPts val="600"/>
              </a:spcAft>
            </a:pPr>
            <a:r>
              <a:rPr lang="en-US" b="0" dirty="0"/>
              <a:t>Current read limit of 5 transaction-per second limits on how many applications can read from one shard at any given time.</a:t>
            </a:r>
          </a:p>
          <a:p>
            <a:pPr fontAlgn="t">
              <a:lnSpc>
                <a:spcPct val="110000"/>
              </a:lnSpc>
              <a:spcAft>
                <a:spcPts val="600"/>
              </a:spcAft>
            </a:pPr>
            <a:endParaRPr lang="en-US" b="0" dirty="0"/>
          </a:p>
        </p:txBody>
      </p:sp>
    </p:spTree>
    <p:extLst>
      <p:ext uri="{BB962C8B-B14F-4D97-AF65-F5344CB8AC3E}">
        <p14:creationId xmlns:p14="http://schemas.microsoft.com/office/powerpoint/2010/main" val="40465882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500"/>
                                        <p:tgtEl>
                                          <p:spTgt spid="6">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Content Placeholder 10"/>
          <p:cNvSpPr>
            <a:spLocks noGrp="1"/>
          </p:cNvSpPr>
          <p:nvPr>
            <p:ph sz="half" idx="1"/>
          </p:nvPr>
        </p:nvSpPr>
        <p:spPr>
          <a:xfrm>
            <a:off x="4480438" y="685800"/>
            <a:ext cx="3291962" cy="1600200"/>
          </a:xfrm>
        </p:spPr>
        <p:txBody>
          <a:bodyPr>
            <a:normAutofit/>
          </a:bodyPr>
          <a:lstStyle/>
          <a:p>
            <a:pPr marL="0" lvl="0" indent="0" eaLnBrk="0" hangingPunct="0">
              <a:lnSpc>
                <a:spcPct val="110000"/>
              </a:lnSpc>
              <a:spcBef>
                <a:spcPct val="30000"/>
              </a:spcBef>
              <a:buNone/>
              <a:defRPr/>
            </a:pPr>
            <a:r>
              <a:rPr lang="en-US" dirty="0"/>
              <a:t>Kafka</a:t>
            </a:r>
            <a:r>
              <a:rPr lang="en-US" b="0" dirty="0"/>
              <a:t>  </a:t>
            </a:r>
          </a:p>
          <a:p>
            <a:pPr marL="0" lvl="0" indent="0" eaLnBrk="0" hangingPunct="0">
              <a:lnSpc>
                <a:spcPct val="110000"/>
              </a:lnSpc>
              <a:spcBef>
                <a:spcPct val="30000"/>
              </a:spcBef>
              <a:buNone/>
              <a:defRPr/>
            </a:pPr>
            <a:r>
              <a:rPr lang="en-US" b="0" dirty="0"/>
              <a:t>Configured to perform &lt; 1second </a:t>
            </a:r>
          </a:p>
          <a:p>
            <a:pPr marL="0" lvl="0" indent="0" eaLnBrk="0" hangingPunct="0">
              <a:lnSpc>
                <a:spcPct val="110000"/>
              </a:lnSpc>
              <a:spcBef>
                <a:spcPct val="30000"/>
              </a:spcBef>
              <a:buNone/>
              <a:defRPr/>
            </a:pPr>
            <a:endParaRPr lang="en-US" b="0" dirty="0"/>
          </a:p>
          <a:p>
            <a:pPr marL="0" lvl="0" indent="0" eaLnBrk="0" hangingPunct="0">
              <a:lnSpc>
                <a:spcPct val="110000"/>
              </a:lnSpc>
              <a:spcBef>
                <a:spcPct val="30000"/>
              </a:spcBef>
              <a:buNone/>
              <a:defRPr/>
            </a:pPr>
            <a:endParaRPr lang="en-US" b="0" dirty="0"/>
          </a:p>
          <a:p>
            <a:pPr marL="0" lvl="0" indent="0" eaLnBrk="0" hangingPunct="0">
              <a:lnSpc>
                <a:spcPct val="110000"/>
              </a:lnSpc>
              <a:spcBef>
                <a:spcPct val="30000"/>
              </a:spcBef>
              <a:buNone/>
              <a:defRPr/>
            </a:pPr>
            <a:endParaRPr lang="en-US" b="0" dirty="0"/>
          </a:p>
          <a:p>
            <a:pPr marL="0" lvl="0" indent="0" eaLnBrk="0" hangingPunct="0">
              <a:lnSpc>
                <a:spcPct val="110000"/>
              </a:lnSpc>
              <a:spcBef>
                <a:spcPct val="30000"/>
              </a:spcBef>
              <a:buNone/>
              <a:defRPr/>
            </a:pPr>
            <a:endParaRPr lang="en-US" b="0" dirty="0"/>
          </a:p>
          <a:p>
            <a:pPr marL="0" lvl="0" indent="0" eaLnBrk="0" hangingPunct="0">
              <a:lnSpc>
                <a:spcPct val="110000"/>
              </a:lnSpc>
              <a:spcBef>
                <a:spcPct val="30000"/>
              </a:spcBef>
              <a:buNone/>
              <a:defRPr/>
            </a:pPr>
            <a:endParaRPr lang="en-US" b="0" dirty="0"/>
          </a:p>
          <a:p>
            <a:pPr marL="0" lvl="0" indent="0" eaLnBrk="0" hangingPunct="0">
              <a:lnSpc>
                <a:spcPct val="110000"/>
              </a:lnSpc>
              <a:spcBef>
                <a:spcPct val="30000"/>
              </a:spcBef>
              <a:buNone/>
              <a:defRPr/>
            </a:pPr>
            <a:endParaRPr lang="en-US" b="0" dirty="0"/>
          </a:p>
        </p:txBody>
      </p:sp>
      <p:sp>
        <p:nvSpPr>
          <p:cNvPr id="4" name="Title 3">
            <a:extLst>
              <a:ext uri="{FF2B5EF4-FFF2-40B4-BE49-F238E27FC236}">
                <a16:creationId xmlns:a16="http://schemas.microsoft.com/office/drawing/2014/main" id="{52B00190-F37F-614D-9035-14046AFF914A}"/>
              </a:ext>
            </a:extLst>
          </p:cNvPr>
          <p:cNvSpPr>
            <a:spLocks noGrp="1"/>
          </p:cNvSpPr>
          <p:nvPr>
            <p:ph type="title"/>
          </p:nvPr>
        </p:nvSpPr>
        <p:spPr>
          <a:xfrm>
            <a:off x="165726" y="673956"/>
            <a:ext cx="3949074" cy="703263"/>
          </a:xfrm>
        </p:spPr>
        <p:txBody>
          <a:bodyPr/>
          <a:lstStyle/>
          <a:p>
            <a:r>
              <a:rPr lang="en-US" sz="2800" dirty="0">
                <a:solidFill>
                  <a:schemeClr val="bg1"/>
                </a:solidFill>
              </a:rPr>
              <a:t>Latency</a:t>
            </a:r>
          </a:p>
        </p:txBody>
      </p:sp>
      <p:sp>
        <p:nvSpPr>
          <p:cNvPr id="10" name="Content Placeholder 10">
            <a:extLst>
              <a:ext uri="{FF2B5EF4-FFF2-40B4-BE49-F238E27FC236}">
                <a16:creationId xmlns:a16="http://schemas.microsoft.com/office/drawing/2014/main" id="{18D9E799-880D-724D-9CBA-D114F518E90F}"/>
              </a:ext>
            </a:extLst>
          </p:cNvPr>
          <p:cNvSpPr txBox="1">
            <a:spLocks/>
          </p:cNvSpPr>
          <p:nvPr/>
        </p:nvSpPr>
        <p:spPr bwMode="gray">
          <a:xfrm>
            <a:off x="7831506" y="673956"/>
            <a:ext cx="3291962" cy="17644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lvl1pPr marL="234950" indent="-234950" algn="l" rtl="0" eaLnBrk="1" fontAlgn="base" hangingPunct="1">
              <a:lnSpc>
                <a:spcPct val="120000"/>
              </a:lnSpc>
              <a:spcBef>
                <a:spcPts val="0"/>
              </a:spcBef>
              <a:spcAft>
                <a:spcPct val="0"/>
              </a:spcAft>
              <a:buChar char="•"/>
              <a:defRPr sz="1600" b="1">
                <a:solidFill>
                  <a:schemeClr val="tx1"/>
                </a:solidFill>
                <a:latin typeface="+mn-lt"/>
                <a:ea typeface="+mn-ea"/>
                <a:cs typeface="+mn-cs"/>
              </a:defRPr>
            </a:lvl1pPr>
            <a:lvl2pPr marL="568325" indent="-219075" algn="l" rtl="0" eaLnBrk="1" fontAlgn="base" hangingPunct="1">
              <a:lnSpc>
                <a:spcPct val="120000"/>
              </a:lnSpc>
              <a:spcBef>
                <a:spcPts val="0"/>
              </a:spcBef>
              <a:spcAft>
                <a:spcPct val="0"/>
              </a:spcAft>
              <a:buChar char="–"/>
              <a:defRPr sz="1400">
                <a:solidFill>
                  <a:schemeClr val="tx1"/>
                </a:solidFill>
                <a:latin typeface="+mn-lt"/>
              </a:defRPr>
            </a:lvl2pPr>
            <a:lvl3pPr marL="908050" indent="-215900" algn="l" rtl="0" eaLnBrk="1" fontAlgn="base" hangingPunct="1">
              <a:lnSpc>
                <a:spcPct val="120000"/>
              </a:lnSpc>
              <a:spcBef>
                <a:spcPts val="0"/>
              </a:spcBef>
              <a:spcAft>
                <a:spcPct val="0"/>
              </a:spcAft>
              <a:buChar char="•"/>
              <a:defRPr sz="1200">
                <a:solidFill>
                  <a:schemeClr val="tx1"/>
                </a:solidFill>
                <a:latin typeface="+mn-lt"/>
              </a:defRPr>
            </a:lvl3pPr>
            <a:lvl4pPr marL="1257300" indent="-234950" algn="l" rtl="0" eaLnBrk="1" fontAlgn="base" hangingPunct="1">
              <a:lnSpc>
                <a:spcPct val="120000"/>
              </a:lnSpc>
              <a:spcBef>
                <a:spcPts val="0"/>
              </a:spcBef>
              <a:spcAft>
                <a:spcPct val="0"/>
              </a:spcAft>
              <a:buChar char="–"/>
              <a:defRPr sz="1200">
                <a:solidFill>
                  <a:schemeClr val="tx1"/>
                </a:solidFill>
                <a:latin typeface="+mn-lt"/>
              </a:defRPr>
            </a:lvl4pPr>
            <a:lvl5pPr marL="1612900" indent="-241300" algn="l" rtl="0" eaLnBrk="1" fontAlgn="base" hangingPunct="1">
              <a:lnSpc>
                <a:spcPct val="120000"/>
              </a:lnSpc>
              <a:spcBef>
                <a:spcPts val="0"/>
              </a:spcBef>
              <a:spcAft>
                <a:spcPct val="0"/>
              </a:spcAft>
              <a:buChar char="•"/>
              <a:defRPr sz="1200">
                <a:solidFill>
                  <a:schemeClr val="tx1"/>
                </a:solidFill>
                <a:latin typeface="+mn-lt"/>
              </a:defRPr>
            </a:lvl5pPr>
            <a:lvl6pPr marL="2070100" indent="-241300" algn="l" rtl="0" eaLnBrk="1" fontAlgn="base" hangingPunct="1">
              <a:lnSpc>
                <a:spcPct val="120000"/>
              </a:lnSpc>
              <a:spcBef>
                <a:spcPct val="20000"/>
              </a:spcBef>
              <a:spcAft>
                <a:spcPct val="0"/>
              </a:spcAft>
              <a:buChar char="•"/>
              <a:defRPr sz="1800">
                <a:solidFill>
                  <a:schemeClr val="tx1"/>
                </a:solidFill>
                <a:latin typeface="+mn-lt"/>
              </a:defRPr>
            </a:lvl6pPr>
            <a:lvl7pPr marL="2527300" indent="-241300" algn="l" rtl="0" eaLnBrk="1" fontAlgn="base" hangingPunct="1">
              <a:lnSpc>
                <a:spcPct val="120000"/>
              </a:lnSpc>
              <a:spcBef>
                <a:spcPct val="20000"/>
              </a:spcBef>
              <a:spcAft>
                <a:spcPct val="0"/>
              </a:spcAft>
              <a:buChar char="•"/>
              <a:defRPr sz="1800">
                <a:solidFill>
                  <a:schemeClr val="tx1"/>
                </a:solidFill>
                <a:latin typeface="+mn-lt"/>
              </a:defRPr>
            </a:lvl7pPr>
            <a:lvl8pPr marL="2984500" indent="-241300" algn="l" rtl="0" eaLnBrk="1" fontAlgn="base" hangingPunct="1">
              <a:lnSpc>
                <a:spcPct val="120000"/>
              </a:lnSpc>
              <a:spcBef>
                <a:spcPct val="20000"/>
              </a:spcBef>
              <a:spcAft>
                <a:spcPct val="0"/>
              </a:spcAft>
              <a:buChar char="•"/>
              <a:defRPr sz="1800">
                <a:solidFill>
                  <a:schemeClr val="tx1"/>
                </a:solidFill>
                <a:latin typeface="+mn-lt"/>
              </a:defRPr>
            </a:lvl8pPr>
            <a:lvl9pPr marL="3441700" indent="-241300" algn="l" rtl="0" eaLnBrk="1" fontAlgn="base" hangingPunct="1">
              <a:lnSpc>
                <a:spcPct val="120000"/>
              </a:lnSpc>
              <a:spcBef>
                <a:spcPct val="20000"/>
              </a:spcBef>
              <a:spcAft>
                <a:spcPct val="0"/>
              </a:spcAft>
              <a:buChar char="•"/>
              <a:defRPr sz="1800">
                <a:solidFill>
                  <a:schemeClr val="tx1"/>
                </a:solidFill>
                <a:latin typeface="+mn-lt"/>
              </a:defRPr>
            </a:lvl9pPr>
          </a:lstStyle>
          <a:p>
            <a:pPr marL="0" indent="0" eaLnBrk="0" hangingPunct="0">
              <a:lnSpc>
                <a:spcPct val="110000"/>
              </a:lnSpc>
              <a:spcBef>
                <a:spcPct val="30000"/>
              </a:spcBef>
              <a:buFontTx/>
              <a:buNone/>
              <a:defRPr/>
            </a:pPr>
            <a:r>
              <a:rPr lang="en-US" kern="0" dirty="0"/>
              <a:t>Kinesis</a:t>
            </a:r>
            <a:r>
              <a:rPr lang="en-US" b="0" kern="0" dirty="0"/>
              <a:t>  </a:t>
            </a:r>
          </a:p>
          <a:p>
            <a:pPr marL="0" indent="0" eaLnBrk="0" hangingPunct="0">
              <a:lnSpc>
                <a:spcPct val="110000"/>
              </a:lnSpc>
              <a:spcBef>
                <a:spcPct val="30000"/>
              </a:spcBef>
              <a:buFontTx/>
              <a:buNone/>
              <a:defRPr/>
            </a:pPr>
            <a:r>
              <a:rPr lang="en-US" b="0" kern="0" dirty="0"/>
              <a:t>Latency in the range of 1-5 seconds. Applications that require &lt; 1-second latency are not an ideal use-case for Amazon Kinesis.</a:t>
            </a:r>
          </a:p>
          <a:p>
            <a:pPr marL="0" indent="0" eaLnBrk="0" hangingPunct="0">
              <a:lnSpc>
                <a:spcPct val="110000"/>
              </a:lnSpc>
              <a:spcBef>
                <a:spcPct val="30000"/>
              </a:spcBef>
              <a:buFontTx/>
              <a:buNone/>
              <a:defRPr/>
            </a:pPr>
            <a:endParaRPr lang="en-US" b="0" kern="0" dirty="0"/>
          </a:p>
          <a:p>
            <a:pPr marL="0" indent="0" eaLnBrk="0" hangingPunct="0">
              <a:lnSpc>
                <a:spcPct val="110000"/>
              </a:lnSpc>
              <a:spcBef>
                <a:spcPct val="30000"/>
              </a:spcBef>
              <a:buFontTx/>
              <a:buNone/>
              <a:defRPr/>
            </a:pPr>
            <a:endParaRPr lang="en-US" b="0" kern="0" dirty="0"/>
          </a:p>
          <a:p>
            <a:pPr marL="0" indent="0" eaLnBrk="0" hangingPunct="0">
              <a:lnSpc>
                <a:spcPct val="110000"/>
              </a:lnSpc>
              <a:spcBef>
                <a:spcPct val="30000"/>
              </a:spcBef>
              <a:buFontTx/>
              <a:buNone/>
              <a:defRPr/>
            </a:pPr>
            <a:endParaRPr lang="en-US" b="0" kern="0" dirty="0"/>
          </a:p>
          <a:p>
            <a:pPr marL="0" indent="0" eaLnBrk="0" hangingPunct="0">
              <a:lnSpc>
                <a:spcPct val="110000"/>
              </a:lnSpc>
              <a:spcBef>
                <a:spcPct val="30000"/>
              </a:spcBef>
              <a:buFontTx/>
              <a:buNone/>
              <a:defRPr/>
            </a:pPr>
            <a:endParaRPr lang="en-US" b="0" kern="0" dirty="0"/>
          </a:p>
        </p:txBody>
      </p:sp>
      <p:sp>
        <p:nvSpPr>
          <p:cNvPr id="13" name="Content Placeholder 10">
            <a:extLst>
              <a:ext uri="{FF2B5EF4-FFF2-40B4-BE49-F238E27FC236}">
                <a16:creationId xmlns:a16="http://schemas.microsoft.com/office/drawing/2014/main" id="{D10752E9-160B-F846-98AB-06A720F241CC}"/>
              </a:ext>
            </a:extLst>
          </p:cNvPr>
          <p:cNvSpPr txBox="1">
            <a:spLocks/>
          </p:cNvSpPr>
          <p:nvPr/>
        </p:nvSpPr>
        <p:spPr bwMode="gray">
          <a:xfrm>
            <a:off x="4331014" y="3233983"/>
            <a:ext cx="3291962"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34950" indent="-234950" algn="l" rtl="0" eaLnBrk="1" fontAlgn="base" hangingPunct="1">
              <a:lnSpc>
                <a:spcPct val="120000"/>
              </a:lnSpc>
              <a:spcBef>
                <a:spcPts val="0"/>
              </a:spcBef>
              <a:spcAft>
                <a:spcPct val="0"/>
              </a:spcAft>
              <a:buChar char="•"/>
              <a:defRPr sz="1600" b="1">
                <a:solidFill>
                  <a:schemeClr val="tx1"/>
                </a:solidFill>
                <a:latin typeface="+mn-lt"/>
                <a:ea typeface="+mn-ea"/>
                <a:cs typeface="+mn-cs"/>
              </a:defRPr>
            </a:lvl1pPr>
            <a:lvl2pPr marL="568325" indent="-219075" algn="l" rtl="0" eaLnBrk="1" fontAlgn="base" hangingPunct="1">
              <a:lnSpc>
                <a:spcPct val="120000"/>
              </a:lnSpc>
              <a:spcBef>
                <a:spcPts val="0"/>
              </a:spcBef>
              <a:spcAft>
                <a:spcPct val="0"/>
              </a:spcAft>
              <a:buChar char="–"/>
              <a:defRPr sz="1400">
                <a:solidFill>
                  <a:schemeClr val="tx1"/>
                </a:solidFill>
                <a:latin typeface="+mn-lt"/>
              </a:defRPr>
            </a:lvl2pPr>
            <a:lvl3pPr marL="908050" indent="-215900" algn="l" rtl="0" eaLnBrk="1" fontAlgn="base" hangingPunct="1">
              <a:lnSpc>
                <a:spcPct val="120000"/>
              </a:lnSpc>
              <a:spcBef>
                <a:spcPts val="0"/>
              </a:spcBef>
              <a:spcAft>
                <a:spcPct val="0"/>
              </a:spcAft>
              <a:buChar char="•"/>
              <a:defRPr sz="1200">
                <a:solidFill>
                  <a:schemeClr val="tx1"/>
                </a:solidFill>
                <a:latin typeface="+mn-lt"/>
              </a:defRPr>
            </a:lvl3pPr>
            <a:lvl4pPr marL="1257300" indent="-234950" algn="l" rtl="0" eaLnBrk="1" fontAlgn="base" hangingPunct="1">
              <a:lnSpc>
                <a:spcPct val="120000"/>
              </a:lnSpc>
              <a:spcBef>
                <a:spcPts val="0"/>
              </a:spcBef>
              <a:spcAft>
                <a:spcPct val="0"/>
              </a:spcAft>
              <a:buChar char="–"/>
              <a:defRPr sz="1200">
                <a:solidFill>
                  <a:schemeClr val="tx1"/>
                </a:solidFill>
                <a:latin typeface="+mn-lt"/>
              </a:defRPr>
            </a:lvl4pPr>
            <a:lvl5pPr marL="1612900" indent="-241300" algn="l" rtl="0" eaLnBrk="1" fontAlgn="base" hangingPunct="1">
              <a:lnSpc>
                <a:spcPct val="120000"/>
              </a:lnSpc>
              <a:spcBef>
                <a:spcPts val="0"/>
              </a:spcBef>
              <a:spcAft>
                <a:spcPct val="0"/>
              </a:spcAft>
              <a:buChar char="•"/>
              <a:defRPr sz="1200">
                <a:solidFill>
                  <a:schemeClr val="tx1"/>
                </a:solidFill>
                <a:latin typeface="+mn-lt"/>
              </a:defRPr>
            </a:lvl5pPr>
            <a:lvl6pPr marL="2070100" indent="-241300" algn="l" rtl="0" eaLnBrk="1" fontAlgn="base" hangingPunct="1">
              <a:lnSpc>
                <a:spcPct val="120000"/>
              </a:lnSpc>
              <a:spcBef>
                <a:spcPct val="20000"/>
              </a:spcBef>
              <a:spcAft>
                <a:spcPct val="0"/>
              </a:spcAft>
              <a:buChar char="•"/>
              <a:defRPr sz="1800">
                <a:solidFill>
                  <a:schemeClr val="tx1"/>
                </a:solidFill>
                <a:latin typeface="+mn-lt"/>
              </a:defRPr>
            </a:lvl6pPr>
            <a:lvl7pPr marL="2527300" indent="-241300" algn="l" rtl="0" eaLnBrk="1" fontAlgn="base" hangingPunct="1">
              <a:lnSpc>
                <a:spcPct val="120000"/>
              </a:lnSpc>
              <a:spcBef>
                <a:spcPct val="20000"/>
              </a:spcBef>
              <a:spcAft>
                <a:spcPct val="0"/>
              </a:spcAft>
              <a:buChar char="•"/>
              <a:defRPr sz="1800">
                <a:solidFill>
                  <a:schemeClr val="tx1"/>
                </a:solidFill>
                <a:latin typeface="+mn-lt"/>
              </a:defRPr>
            </a:lvl7pPr>
            <a:lvl8pPr marL="2984500" indent="-241300" algn="l" rtl="0" eaLnBrk="1" fontAlgn="base" hangingPunct="1">
              <a:lnSpc>
                <a:spcPct val="120000"/>
              </a:lnSpc>
              <a:spcBef>
                <a:spcPct val="20000"/>
              </a:spcBef>
              <a:spcAft>
                <a:spcPct val="0"/>
              </a:spcAft>
              <a:buChar char="•"/>
              <a:defRPr sz="1800">
                <a:solidFill>
                  <a:schemeClr val="tx1"/>
                </a:solidFill>
                <a:latin typeface="+mn-lt"/>
              </a:defRPr>
            </a:lvl8pPr>
            <a:lvl9pPr marL="3441700" indent="-241300" algn="l" rtl="0" eaLnBrk="1" fontAlgn="base" hangingPunct="1">
              <a:lnSpc>
                <a:spcPct val="120000"/>
              </a:lnSpc>
              <a:spcBef>
                <a:spcPct val="20000"/>
              </a:spcBef>
              <a:spcAft>
                <a:spcPct val="0"/>
              </a:spcAft>
              <a:buChar char="•"/>
              <a:defRPr sz="1800">
                <a:solidFill>
                  <a:schemeClr val="tx1"/>
                </a:solidFill>
                <a:latin typeface="+mn-lt"/>
              </a:defRPr>
            </a:lvl9pPr>
          </a:lstStyle>
          <a:p>
            <a:pPr marL="0" indent="0" eaLnBrk="0" hangingPunct="0">
              <a:lnSpc>
                <a:spcPct val="110000"/>
              </a:lnSpc>
              <a:spcBef>
                <a:spcPct val="30000"/>
              </a:spcBef>
              <a:buFontTx/>
              <a:buNone/>
              <a:defRPr/>
            </a:pPr>
            <a:r>
              <a:rPr lang="en-US" kern="0" dirty="0"/>
              <a:t>Kafka</a:t>
            </a:r>
            <a:r>
              <a:rPr lang="en-US" b="0" kern="0" dirty="0"/>
              <a:t>  </a:t>
            </a:r>
          </a:p>
          <a:p>
            <a:pPr marL="0" indent="0" eaLnBrk="0" hangingPunct="0">
              <a:lnSpc>
                <a:spcPct val="110000"/>
              </a:lnSpc>
              <a:spcBef>
                <a:spcPct val="30000"/>
              </a:spcBef>
              <a:buFontTx/>
              <a:buNone/>
              <a:defRPr/>
            </a:pPr>
            <a:r>
              <a:rPr lang="en-US" b="0" dirty="0"/>
              <a:t>Provides durability by replicating data to multiple broker nodes</a:t>
            </a:r>
            <a:endParaRPr lang="en-US" b="0" kern="0" dirty="0"/>
          </a:p>
          <a:p>
            <a:pPr marL="0" indent="0" eaLnBrk="0" hangingPunct="0">
              <a:lnSpc>
                <a:spcPct val="110000"/>
              </a:lnSpc>
              <a:spcBef>
                <a:spcPct val="30000"/>
              </a:spcBef>
              <a:buFontTx/>
              <a:buNone/>
              <a:defRPr/>
            </a:pPr>
            <a:endParaRPr lang="en-US" b="0" kern="0" dirty="0"/>
          </a:p>
          <a:p>
            <a:pPr marL="0" indent="0" eaLnBrk="0" hangingPunct="0">
              <a:lnSpc>
                <a:spcPct val="110000"/>
              </a:lnSpc>
              <a:spcBef>
                <a:spcPct val="30000"/>
              </a:spcBef>
              <a:buFontTx/>
              <a:buNone/>
              <a:defRPr/>
            </a:pPr>
            <a:endParaRPr lang="en-US" b="0" kern="0" dirty="0"/>
          </a:p>
          <a:p>
            <a:pPr marL="0" indent="0" eaLnBrk="0" hangingPunct="0">
              <a:lnSpc>
                <a:spcPct val="110000"/>
              </a:lnSpc>
              <a:spcBef>
                <a:spcPct val="30000"/>
              </a:spcBef>
              <a:buFontTx/>
              <a:buNone/>
              <a:defRPr/>
            </a:pPr>
            <a:endParaRPr lang="en-US" b="0" kern="0" dirty="0"/>
          </a:p>
        </p:txBody>
      </p:sp>
      <p:sp>
        <p:nvSpPr>
          <p:cNvPr id="14" name="Content Placeholder 10">
            <a:extLst>
              <a:ext uri="{FF2B5EF4-FFF2-40B4-BE49-F238E27FC236}">
                <a16:creationId xmlns:a16="http://schemas.microsoft.com/office/drawing/2014/main" id="{44EF5F22-A8B2-3D4E-8275-C22BF2A1749D}"/>
              </a:ext>
            </a:extLst>
          </p:cNvPr>
          <p:cNvSpPr txBox="1">
            <a:spLocks/>
          </p:cNvSpPr>
          <p:nvPr/>
        </p:nvSpPr>
        <p:spPr bwMode="gray">
          <a:xfrm>
            <a:off x="7831506" y="3233983"/>
            <a:ext cx="3291962" cy="17644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34950" indent="-234950" algn="l" rtl="0" eaLnBrk="1" fontAlgn="base" hangingPunct="1">
              <a:lnSpc>
                <a:spcPct val="120000"/>
              </a:lnSpc>
              <a:spcBef>
                <a:spcPts val="0"/>
              </a:spcBef>
              <a:spcAft>
                <a:spcPct val="0"/>
              </a:spcAft>
              <a:buChar char="•"/>
              <a:defRPr sz="1600" b="1">
                <a:solidFill>
                  <a:schemeClr val="tx1"/>
                </a:solidFill>
                <a:latin typeface="+mn-lt"/>
                <a:ea typeface="+mn-ea"/>
                <a:cs typeface="+mn-cs"/>
              </a:defRPr>
            </a:lvl1pPr>
            <a:lvl2pPr marL="568325" indent="-219075" algn="l" rtl="0" eaLnBrk="1" fontAlgn="base" hangingPunct="1">
              <a:lnSpc>
                <a:spcPct val="120000"/>
              </a:lnSpc>
              <a:spcBef>
                <a:spcPts val="0"/>
              </a:spcBef>
              <a:spcAft>
                <a:spcPct val="0"/>
              </a:spcAft>
              <a:buChar char="–"/>
              <a:defRPr sz="1400">
                <a:solidFill>
                  <a:schemeClr val="tx1"/>
                </a:solidFill>
                <a:latin typeface="+mn-lt"/>
              </a:defRPr>
            </a:lvl2pPr>
            <a:lvl3pPr marL="908050" indent="-215900" algn="l" rtl="0" eaLnBrk="1" fontAlgn="base" hangingPunct="1">
              <a:lnSpc>
                <a:spcPct val="120000"/>
              </a:lnSpc>
              <a:spcBef>
                <a:spcPts val="0"/>
              </a:spcBef>
              <a:spcAft>
                <a:spcPct val="0"/>
              </a:spcAft>
              <a:buChar char="•"/>
              <a:defRPr sz="1200">
                <a:solidFill>
                  <a:schemeClr val="tx1"/>
                </a:solidFill>
                <a:latin typeface="+mn-lt"/>
              </a:defRPr>
            </a:lvl3pPr>
            <a:lvl4pPr marL="1257300" indent="-234950" algn="l" rtl="0" eaLnBrk="1" fontAlgn="base" hangingPunct="1">
              <a:lnSpc>
                <a:spcPct val="120000"/>
              </a:lnSpc>
              <a:spcBef>
                <a:spcPts val="0"/>
              </a:spcBef>
              <a:spcAft>
                <a:spcPct val="0"/>
              </a:spcAft>
              <a:buChar char="–"/>
              <a:defRPr sz="1200">
                <a:solidFill>
                  <a:schemeClr val="tx1"/>
                </a:solidFill>
                <a:latin typeface="+mn-lt"/>
              </a:defRPr>
            </a:lvl4pPr>
            <a:lvl5pPr marL="1612900" indent="-241300" algn="l" rtl="0" eaLnBrk="1" fontAlgn="base" hangingPunct="1">
              <a:lnSpc>
                <a:spcPct val="120000"/>
              </a:lnSpc>
              <a:spcBef>
                <a:spcPts val="0"/>
              </a:spcBef>
              <a:spcAft>
                <a:spcPct val="0"/>
              </a:spcAft>
              <a:buChar char="•"/>
              <a:defRPr sz="1200">
                <a:solidFill>
                  <a:schemeClr val="tx1"/>
                </a:solidFill>
                <a:latin typeface="+mn-lt"/>
              </a:defRPr>
            </a:lvl5pPr>
            <a:lvl6pPr marL="2070100" indent="-241300" algn="l" rtl="0" eaLnBrk="1" fontAlgn="base" hangingPunct="1">
              <a:lnSpc>
                <a:spcPct val="120000"/>
              </a:lnSpc>
              <a:spcBef>
                <a:spcPct val="20000"/>
              </a:spcBef>
              <a:spcAft>
                <a:spcPct val="0"/>
              </a:spcAft>
              <a:buChar char="•"/>
              <a:defRPr sz="1800">
                <a:solidFill>
                  <a:schemeClr val="tx1"/>
                </a:solidFill>
                <a:latin typeface="+mn-lt"/>
              </a:defRPr>
            </a:lvl6pPr>
            <a:lvl7pPr marL="2527300" indent="-241300" algn="l" rtl="0" eaLnBrk="1" fontAlgn="base" hangingPunct="1">
              <a:lnSpc>
                <a:spcPct val="120000"/>
              </a:lnSpc>
              <a:spcBef>
                <a:spcPct val="20000"/>
              </a:spcBef>
              <a:spcAft>
                <a:spcPct val="0"/>
              </a:spcAft>
              <a:buChar char="•"/>
              <a:defRPr sz="1800">
                <a:solidFill>
                  <a:schemeClr val="tx1"/>
                </a:solidFill>
                <a:latin typeface="+mn-lt"/>
              </a:defRPr>
            </a:lvl7pPr>
            <a:lvl8pPr marL="2984500" indent="-241300" algn="l" rtl="0" eaLnBrk="1" fontAlgn="base" hangingPunct="1">
              <a:lnSpc>
                <a:spcPct val="120000"/>
              </a:lnSpc>
              <a:spcBef>
                <a:spcPct val="20000"/>
              </a:spcBef>
              <a:spcAft>
                <a:spcPct val="0"/>
              </a:spcAft>
              <a:buChar char="•"/>
              <a:defRPr sz="1800">
                <a:solidFill>
                  <a:schemeClr val="tx1"/>
                </a:solidFill>
                <a:latin typeface="+mn-lt"/>
              </a:defRPr>
            </a:lvl8pPr>
            <a:lvl9pPr marL="3441700" indent="-241300" algn="l" rtl="0" eaLnBrk="1" fontAlgn="base" hangingPunct="1">
              <a:lnSpc>
                <a:spcPct val="120000"/>
              </a:lnSpc>
              <a:spcBef>
                <a:spcPct val="20000"/>
              </a:spcBef>
              <a:spcAft>
                <a:spcPct val="0"/>
              </a:spcAft>
              <a:buChar char="•"/>
              <a:defRPr sz="1800">
                <a:solidFill>
                  <a:schemeClr val="tx1"/>
                </a:solidFill>
                <a:latin typeface="+mn-lt"/>
              </a:defRPr>
            </a:lvl9pPr>
          </a:lstStyle>
          <a:p>
            <a:pPr marL="0" indent="0" eaLnBrk="0" hangingPunct="0">
              <a:lnSpc>
                <a:spcPct val="110000"/>
              </a:lnSpc>
              <a:spcBef>
                <a:spcPct val="30000"/>
              </a:spcBef>
              <a:buFontTx/>
              <a:buNone/>
              <a:defRPr/>
            </a:pPr>
            <a:r>
              <a:rPr lang="en-US" kern="0" dirty="0"/>
              <a:t>Kinesis</a:t>
            </a:r>
            <a:r>
              <a:rPr lang="en-US" b="0" kern="0" dirty="0"/>
              <a:t>  </a:t>
            </a:r>
          </a:p>
          <a:p>
            <a:pPr marL="0" indent="0">
              <a:buNone/>
            </a:pPr>
            <a:r>
              <a:rPr lang="en-US" b="0" dirty="0"/>
              <a:t>Provides the same durability guarantees by replicating the data to multiple availability zones.</a:t>
            </a:r>
          </a:p>
          <a:p>
            <a:pPr marL="0" indent="0" eaLnBrk="0" hangingPunct="0">
              <a:lnSpc>
                <a:spcPct val="110000"/>
              </a:lnSpc>
              <a:spcBef>
                <a:spcPct val="30000"/>
              </a:spcBef>
              <a:buFontTx/>
              <a:buNone/>
              <a:defRPr/>
            </a:pPr>
            <a:endParaRPr lang="en-US" b="0" kern="0" dirty="0"/>
          </a:p>
          <a:p>
            <a:pPr marL="0" indent="0" eaLnBrk="0" hangingPunct="0">
              <a:lnSpc>
                <a:spcPct val="110000"/>
              </a:lnSpc>
              <a:spcBef>
                <a:spcPct val="30000"/>
              </a:spcBef>
              <a:buFontTx/>
              <a:buNone/>
              <a:defRPr/>
            </a:pPr>
            <a:endParaRPr lang="en-US" b="0" kern="0" dirty="0"/>
          </a:p>
          <a:p>
            <a:pPr marL="0" indent="0" eaLnBrk="0" hangingPunct="0">
              <a:lnSpc>
                <a:spcPct val="110000"/>
              </a:lnSpc>
              <a:spcBef>
                <a:spcPct val="30000"/>
              </a:spcBef>
              <a:buFontTx/>
              <a:buNone/>
              <a:defRPr/>
            </a:pPr>
            <a:endParaRPr lang="en-US" b="0" kern="0" dirty="0"/>
          </a:p>
          <a:p>
            <a:pPr marL="0" indent="0" eaLnBrk="0" hangingPunct="0">
              <a:lnSpc>
                <a:spcPct val="110000"/>
              </a:lnSpc>
              <a:spcBef>
                <a:spcPct val="30000"/>
              </a:spcBef>
              <a:buFontTx/>
              <a:buNone/>
              <a:defRPr/>
            </a:pPr>
            <a:endParaRPr lang="en-US" b="0" kern="0" dirty="0"/>
          </a:p>
        </p:txBody>
      </p:sp>
      <p:sp>
        <p:nvSpPr>
          <p:cNvPr id="7" name="TextBox 6">
            <a:extLst>
              <a:ext uri="{FF2B5EF4-FFF2-40B4-BE49-F238E27FC236}">
                <a16:creationId xmlns:a16="http://schemas.microsoft.com/office/drawing/2014/main" id="{E164EC6C-B7D5-B541-B36C-60D1BFE028C6}"/>
              </a:ext>
            </a:extLst>
          </p:cNvPr>
          <p:cNvSpPr txBox="1"/>
          <p:nvPr/>
        </p:nvSpPr>
        <p:spPr>
          <a:xfrm>
            <a:off x="4421332" y="2970275"/>
            <a:ext cx="1594338" cy="400110"/>
          </a:xfrm>
          <a:prstGeom prst="rect">
            <a:avLst/>
          </a:prstGeom>
          <a:noFill/>
        </p:spPr>
        <p:txBody>
          <a:bodyPr wrap="square" rtlCol="0">
            <a:spAutoFit/>
          </a:bodyPr>
          <a:lstStyle/>
          <a:p>
            <a:endParaRPr lang="en-US" sz="2000" dirty="0"/>
          </a:p>
        </p:txBody>
      </p:sp>
      <p:sp>
        <p:nvSpPr>
          <p:cNvPr id="9" name="TextBox 8">
            <a:extLst>
              <a:ext uri="{FF2B5EF4-FFF2-40B4-BE49-F238E27FC236}">
                <a16:creationId xmlns:a16="http://schemas.microsoft.com/office/drawing/2014/main" id="{520C2BA4-67F1-3C41-B887-D3B4FBD8305A}"/>
              </a:ext>
            </a:extLst>
          </p:cNvPr>
          <p:cNvSpPr txBox="1"/>
          <p:nvPr/>
        </p:nvSpPr>
        <p:spPr>
          <a:xfrm>
            <a:off x="4361949" y="5235716"/>
            <a:ext cx="7959771" cy="892552"/>
          </a:xfrm>
          <a:prstGeom prst="rect">
            <a:avLst/>
          </a:prstGeom>
          <a:noFill/>
        </p:spPr>
        <p:txBody>
          <a:bodyPr wrap="square" rtlCol="0">
            <a:spAutoFit/>
          </a:bodyPr>
          <a:lstStyle/>
          <a:p>
            <a:pPr algn="just"/>
            <a:r>
              <a:rPr lang="en-US" sz="2000" dirty="0"/>
              <a:t>Delivery Semantics</a:t>
            </a:r>
            <a:endParaRPr lang="en-US" sz="2000" b="0" dirty="0"/>
          </a:p>
          <a:p>
            <a:pPr algn="just"/>
            <a:endParaRPr lang="en-US" b="0" dirty="0"/>
          </a:p>
          <a:p>
            <a:pPr algn="just"/>
            <a:r>
              <a:rPr lang="en-US" b="0" dirty="0"/>
              <a:t>Both Apache Kafka and Amazon Kinesis provide at-least-once delivery semantic.</a:t>
            </a:r>
          </a:p>
        </p:txBody>
      </p:sp>
      <p:sp>
        <p:nvSpPr>
          <p:cNvPr id="18" name="Title 3">
            <a:extLst>
              <a:ext uri="{FF2B5EF4-FFF2-40B4-BE49-F238E27FC236}">
                <a16:creationId xmlns:a16="http://schemas.microsoft.com/office/drawing/2014/main" id="{75D1FE96-DD5B-EC44-AA6D-E81C831F8672}"/>
              </a:ext>
            </a:extLst>
          </p:cNvPr>
          <p:cNvSpPr txBox="1">
            <a:spLocks/>
          </p:cNvSpPr>
          <p:nvPr/>
        </p:nvSpPr>
        <p:spPr bwMode="gray">
          <a:xfrm>
            <a:off x="77448" y="3091842"/>
            <a:ext cx="3949074" cy="703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000" b="1">
                <a:solidFill>
                  <a:schemeClr val="tx2"/>
                </a:solidFill>
                <a:latin typeface="Arial" charset="0"/>
              </a:defRPr>
            </a:lvl2pPr>
            <a:lvl3pPr algn="l" rtl="0" eaLnBrk="1" fontAlgn="base" hangingPunct="1">
              <a:spcBef>
                <a:spcPct val="0"/>
              </a:spcBef>
              <a:spcAft>
                <a:spcPct val="0"/>
              </a:spcAft>
              <a:defRPr sz="2000" b="1">
                <a:solidFill>
                  <a:schemeClr val="tx2"/>
                </a:solidFill>
                <a:latin typeface="Arial" charset="0"/>
              </a:defRPr>
            </a:lvl3pPr>
            <a:lvl4pPr algn="l" rtl="0" eaLnBrk="1" fontAlgn="base" hangingPunct="1">
              <a:spcBef>
                <a:spcPct val="0"/>
              </a:spcBef>
              <a:spcAft>
                <a:spcPct val="0"/>
              </a:spcAft>
              <a:defRPr sz="2000" b="1">
                <a:solidFill>
                  <a:schemeClr val="tx2"/>
                </a:solidFill>
                <a:latin typeface="Arial" charset="0"/>
              </a:defRPr>
            </a:lvl4pPr>
            <a:lvl5pPr algn="l" rtl="0" eaLnBrk="1" fontAlgn="base" hangingPunct="1">
              <a:spcBef>
                <a:spcPct val="0"/>
              </a:spcBef>
              <a:spcAft>
                <a:spcPct val="0"/>
              </a:spcAft>
              <a:defRPr sz="2000" b="1">
                <a:solidFill>
                  <a:schemeClr val="tx2"/>
                </a:solidFill>
                <a:latin typeface="Arial" charset="0"/>
              </a:defRPr>
            </a:lvl5pPr>
            <a:lvl6pPr marL="457200" algn="l" rtl="0" eaLnBrk="1" fontAlgn="base" hangingPunct="1">
              <a:spcBef>
                <a:spcPct val="0"/>
              </a:spcBef>
              <a:spcAft>
                <a:spcPct val="0"/>
              </a:spcAft>
              <a:defRPr sz="2000" b="1">
                <a:solidFill>
                  <a:schemeClr val="tx2"/>
                </a:solidFill>
                <a:latin typeface="Arial" charset="0"/>
              </a:defRPr>
            </a:lvl6pPr>
            <a:lvl7pPr marL="914400" algn="l" rtl="0" eaLnBrk="1" fontAlgn="base" hangingPunct="1">
              <a:spcBef>
                <a:spcPct val="0"/>
              </a:spcBef>
              <a:spcAft>
                <a:spcPct val="0"/>
              </a:spcAft>
              <a:defRPr sz="2000" b="1">
                <a:solidFill>
                  <a:schemeClr val="tx2"/>
                </a:solidFill>
                <a:latin typeface="Arial" charset="0"/>
              </a:defRPr>
            </a:lvl7pPr>
            <a:lvl8pPr marL="1371600" algn="l" rtl="0" eaLnBrk="1" fontAlgn="base" hangingPunct="1">
              <a:spcBef>
                <a:spcPct val="0"/>
              </a:spcBef>
              <a:spcAft>
                <a:spcPct val="0"/>
              </a:spcAft>
              <a:defRPr sz="2000" b="1">
                <a:solidFill>
                  <a:schemeClr val="tx2"/>
                </a:solidFill>
                <a:latin typeface="Arial" charset="0"/>
              </a:defRPr>
            </a:lvl8pPr>
            <a:lvl9pPr marL="1828800" algn="l" rtl="0" eaLnBrk="1" fontAlgn="base" hangingPunct="1">
              <a:spcBef>
                <a:spcPct val="0"/>
              </a:spcBef>
              <a:spcAft>
                <a:spcPct val="0"/>
              </a:spcAft>
              <a:defRPr sz="2000" b="1">
                <a:solidFill>
                  <a:schemeClr val="tx2"/>
                </a:solidFill>
                <a:latin typeface="Arial" charset="0"/>
              </a:defRPr>
            </a:lvl9pPr>
          </a:lstStyle>
          <a:p>
            <a:r>
              <a:rPr lang="en-US" sz="2800" dirty="0">
                <a:solidFill>
                  <a:schemeClr val="bg1"/>
                </a:solidFill>
              </a:rPr>
              <a:t>Durability</a:t>
            </a:r>
            <a:endParaRPr lang="en-US" sz="2800" kern="0" dirty="0">
              <a:solidFill>
                <a:schemeClr val="bg1"/>
              </a:solidFill>
            </a:endParaRPr>
          </a:p>
        </p:txBody>
      </p:sp>
    </p:spTree>
    <p:extLst>
      <p:ext uri="{BB962C8B-B14F-4D97-AF65-F5344CB8AC3E}">
        <p14:creationId xmlns:p14="http://schemas.microsoft.com/office/powerpoint/2010/main" val="97224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fade">
                                      <p:cBhvr>
                                        <p:cTn id="15" dur="500"/>
                                        <p:tgtEl>
                                          <p:spTgt spid="11">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4" grpId="0"/>
      <p:bldP spid="10" grpId="0"/>
      <p:bldP spid="13" grpId="0"/>
      <p:bldP spid="14" grpId="0"/>
      <p:bldP spid="9"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35">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3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534A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pPr>
            <a:r>
              <a:rPr lang="en-US" sz="2600" kern="1200">
                <a:solidFill>
                  <a:srgbClr val="FFFFFF"/>
                </a:solidFill>
                <a:latin typeface="+mj-lt"/>
                <a:ea typeface="+mj-ea"/>
                <a:cs typeface="+mj-cs"/>
              </a:rPr>
              <a:t>Kafka vs Kinesis: Cost Factor</a:t>
            </a:r>
          </a:p>
        </p:txBody>
      </p:sp>
      <p:sp>
        <p:nvSpPr>
          <p:cNvPr id="25" name="TextBox 24">
            <a:extLst>
              <a:ext uri="{FF2B5EF4-FFF2-40B4-BE49-F238E27FC236}">
                <a16:creationId xmlns:a16="http://schemas.microsoft.com/office/drawing/2014/main" id="{8A8B34D2-A72B-F240-86F8-BDE06B425957}"/>
              </a:ext>
            </a:extLst>
          </p:cNvPr>
          <p:cNvSpPr txBox="1"/>
          <p:nvPr/>
        </p:nvSpPr>
        <p:spPr>
          <a:xfrm>
            <a:off x="3581400" y="533400"/>
            <a:ext cx="4687499" cy="5509200"/>
          </a:xfrm>
          <a:prstGeom prst="rect">
            <a:avLst/>
          </a:prstGeom>
          <a:noFill/>
        </p:spPr>
        <p:txBody>
          <a:bodyPr wrap="square" rtlCol="0">
            <a:spAutoFit/>
          </a:bodyPr>
          <a:lstStyle/>
          <a:p>
            <a:r>
              <a:rPr lang="en-US" b="0" dirty="0"/>
              <a:t> </a:t>
            </a:r>
            <a:r>
              <a:rPr lang="en-US" dirty="0"/>
              <a:t>Managing Kafka</a:t>
            </a:r>
          </a:p>
          <a:p>
            <a:endParaRPr lang="en-US" b="0" dirty="0"/>
          </a:p>
          <a:p>
            <a:pPr marL="171450" indent="-171450">
              <a:buFont typeface="Arial" panose="020B0604020202020204" pitchFamily="34" charset="0"/>
              <a:buChar char="•"/>
            </a:pPr>
            <a:r>
              <a:rPr lang="en-US" b="0" dirty="0"/>
              <a:t>Monitoring Apache Kafka Brokers failures</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Monitoring Disk, CPU and Memory)</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Migrating Apache Kafka partitions to new nodes</a:t>
            </a:r>
          </a:p>
          <a:p>
            <a:r>
              <a:rPr lang="en-US" b="0" dirty="0"/>
              <a:t>    to increase throughput</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Tuning Apache Kafka JVM settings</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Scaling Brokers to increase CPU, Memory and Disk resources</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Upgrading Apache Kafka version</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Recovering/Replacing failed Brokers</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Failing over to a different cluster in a different data-center or availability-zone</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Multi-AZ deployment</a:t>
            </a:r>
          </a:p>
        </p:txBody>
      </p:sp>
      <p:sp>
        <p:nvSpPr>
          <p:cNvPr id="26" name="TextBox 25">
            <a:extLst>
              <a:ext uri="{FF2B5EF4-FFF2-40B4-BE49-F238E27FC236}">
                <a16:creationId xmlns:a16="http://schemas.microsoft.com/office/drawing/2014/main" id="{875FF9C9-6547-E543-A1BD-E5EC05244D34}"/>
              </a:ext>
            </a:extLst>
          </p:cNvPr>
          <p:cNvSpPr txBox="1"/>
          <p:nvPr/>
        </p:nvSpPr>
        <p:spPr>
          <a:xfrm>
            <a:off x="8574066" y="533400"/>
            <a:ext cx="4149968" cy="5755422"/>
          </a:xfrm>
          <a:prstGeom prst="rect">
            <a:avLst/>
          </a:prstGeom>
          <a:noFill/>
        </p:spPr>
        <p:txBody>
          <a:bodyPr wrap="square" rtlCol="0">
            <a:spAutoFit/>
          </a:bodyPr>
          <a:lstStyle/>
          <a:p>
            <a:r>
              <a:rPr lang="en-US" dirty="0"/>
              <a:t>Managing Kinesis</a:t>
            </a:r>
          </a:p>
          <a:p>
            <a:endParaRPr lang="en-US" dirty="0"/>
          </a:p>
          <a:p>
            <a:pPr marL="171450" indent="-171450">
              <a:buFont typeface="Arial" panose="020B0604020202020204" pitchFamily="34" charset="0"/>
              <a:buChar char="•"/>
            </a:pPr>
            <a:r>
              <a:rPr lang="en-US" b="0" dirty="0"/>
              <a:t>N/A </a:t>
            </a:r>
            <a:r>
              <a:rPr lang="en-US" dirty="0"/>
              <a:t> </a:t>
            </a:r>
            <a:r>
              <a:rPr lang="en-US" b="0" dirty="0"/>
              <a:t>handled by Kinesis Service</a:t>
            </a:r>
          </a:p>
          <a:p>
            <a:endParaRPr lang="en-US" b="0" dirty="0"/>
          </a:p>
          <a:p>
            <a:pPr marL="171450" indent="-171450">
              <a:buFont typeface="Arial" panose="020B0604020202020204" pitchFamily="34" charset="0"/>
              <a:buChar char="•"/>
            </a:pPr>
            <a:r>
              <a:rPr lang="en-US" b="0" dirty="0"/>
              <a:t>N/A </a:t>
            </a:r>
            <a:r>
              <a:rPr lang="en-US" dirty="0"/>
              <a:t> </a:t>
            </a:r>
            <a:r>
              <a:rPr lang="en-US" b="0" dirty="0"/>
              <a:t>handled by Kinesis Service</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Amazon Kinesis API to add &amp; remove Shard</a:t>
            </a:r>
          </a:p>
          <a:p>
            <a:r>
              <a:rPr lang="en-US" dirty="0"/>
              <a:t> </a:t>
            </a:r>
            <a:endParaRPr lang="en-US" b="0" dirty="0"/>
          </a:p>
          <a:p>
            <a:pPr marL="171450" indent="-171450">
              <a:buFont typeface="Arial" panose="020B0604020202020204" pitchFamily="34" charset="0"/>
              <a:buChar char="•"/>
            </a:pPr>
            <a:r>
              <a:rPr lang="en-US" b="0" dirty="0"/>
              <a:t>N/A </a:t>
            </a:r>
            <a:r>
              <a:rPr lang="en-US" dirty="0"/>
              <a:t> </a:t>
            </a:r>
            <a:r>
              <a:rPr lang="en-US" b="0" dirty="0"/>
              <a:t>handled by Kinesis Service</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N/A </a:t>
            </a:r>
            <a:r>
              <a:rPr lang="en-US" dirty="0"/>
              <a:t> </a:t>
            </a:r>
            <a:r>
              <a:rPr lang="en-US" b="0" dirty="0"/>
              <a:t>handled by Kinesis Service</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N/A </a:t>
            </a:r>
            <a:r>
              <a:rPr lang="en-US" dirty="0"/>
              <a:t> </a:t>
            </a:r>
            <a:r>
              <a:rPr lang="en-US" b="0" dirty="0"/>
              <a:t>handled by Kinesis Service</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N/A </a:t>
            </a:r>
            <a:r>
              <a:rPr lang="en-US" dirty="0"/>
              <a:t> </a:t>
            </a:r>
            <a:r>
              <a:rPr lang="en-US" b="0" dirty="0"/>
              <a:t>handled by Kinesis Service</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N/A </a:t>
            </a:r>
            <a:r>
              <a:rPr lang="en-US" dirty="0"/>
              <a:t> </a:t>
            </a:r>
            <a:r>
              <a:rPr lang="en-US" b="0" dirty="0"/>
              <a:t>handled by Kinesis Service</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N/A </a:t>
            </a:r>
            <a:r>
              <a:rPr lang="en-US" dirty="0"/>
              <a:t> </a:t>
            </a:r>
            <a:r>
              <a:rPr lang="en-US" b="0" dirty="0"/>
              <a:t>handled by Kinesis Service</a:t>
            </a:r>
          </a:p>
          <a:p>
            <a:endParaRPr lang="en-US" b="0" dirty="0"/>
          </a:p>
        </p:txBody>
      </p:sp>
    </p:spTree>
    <p:extLst>
      <p:ext uri="{BB962C8B-B14F-4D97-AF65-F5344CB8AC3E}">
        <p14:creationId xmlns:p14="http://schemas.microsoft.com/office/powerpoint/2010/main" val="53921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5">
                                            <p:txEl>
                                              <p:pRg st="2" end="2"/>
                                            </p:txEl>
                                          </p:spTgt>
                                        </p:tgtEl>
                                        <p:attrNameLst>
                                          <p:attrName>style.visibility</p:attrName>
                                        </p:attrNameLst>
                                      </p:cBhvr>
                                      <p:to>
                                        <p:strVal val="visible"/>
                                      </p:to>
                                    </p:set>
                                    <p:animEffect transition="in" filter="fade">
                                      <p:cBhvr>
                                        <p:cTn id="11" dur="1000"/>
                                        <p:tgtEl>
                                          <p:spTgt spid="25">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5">
                                            <p:txEl>
                                              <p:pRg st="4" end="4"/>
                                            </p:txEl>
                                          </p:spTgt>
                                        </p:tgtEl>
                                        <p:attrNameLst>
                                          <p:attrName>style.visibility</p:attrName>
                                        </p:attrNameLst>
                                      </p:cBhvr>
                                      <p:to>
                                        <p:strVal val="visible"/>
                                      </p:to>
                                    </p:set>
                                    <p:animEffect transition="in" filter="fade">
                                      <p:cBhvr>
                                        <p:cTn id="15" dur="1000"/>
                                        <p:tgtEl>
                                          <p:spTgt spid="25">
                                            <p:txEl>
                                              <p:pRg st="4" end="4"/>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5">
                                            <p:txEl>
                                              <p:pRg st="6" end="6"/>
                                            </p:txEl>
                                          </p:spTgt>
                                        </p:tgtEl>
                                        <p:attrNameLst>
                                          <p:attrName>style.visibility</p:attrName>
                                        </p:attrNameLst>
                                      </p:cBhvr>
                                      <p:to>
                                        <p:strVal val="visible"/>
                                      </p:to>
                                    </p:set>
                                    <p:animEffect transition="in" filter="fade">
                                      <p:cBhvr>
                                        <p:cTn id="19" dur="1000"/>
                                        <p:tgtEl>
                                          <p:spTgt spid="25">
                                            <p:txEl>
                                              <p:pRg st="6" end="6"/>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25">
                                            <p:txEl>
                                              <p:pRg st="7" end="7"/>
                                            </p:txEl>
                                          </p:spTgt>
                                        </p:tgtEl>
                                        <p:attrNameLst>
                                          <p:attrName>style.visibility</p:attrName>
                                        </p:attrNameLst>
                                      </p:cBhvr>
                                      <p:to>
                                        <p:strVal val="visible"/>
                                      </p:to>
                                    </p:set>
                                    <p:animEffect transition="in" filter="fade">
                                      <p:cBhvr>
                                        <p:cTn id="23" dur="1000"/>
                                        <p:tgtEl>
                                          <p:spTgt spid="25">
                                            <p:txEl>
                                              <p:pRg st="7" end="7"/>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25">
                                            <p:txEl>
                                              <p:pRg st="9" end="9"/>
                                            </p:txEl>
                                          </p:spTgt>
                                        </p:tgtEl>
                                        <p:attrNameLst>
                                          <p:attrName>style.visibility</p:attrName>
                                        </p:attrNameLst>
                                      </p:cBhvr>
                                      <p:to>
                                        <p:strVal val="visible"/>
                                      </p:to>
                                    </p:set>
                                    <p:animEffect transition="in" filter="fade">
                                      <p:cBhvr>
                                        <p:cTn id="27" dur="1000"/>
                                        <p:tgtEl>
                                          <p:spTgt spid="25">
                                            <p:txEl>
                                              <p:pRg st="9" end="9"/>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25">
                                            <p:txEl>
                                              <p:pRg st="11" end="11"/>
                                            </p:txEl>
                                          </p:spTgt>
                                        </p:tgtEl>
                                        <p:attrNameLst>
                                          <p:attrName>style.visibility</p:attrName>
                                        </p:attrNameLst>
                                      </p:cBhvr>
                                      <p:to>
                                        <p:strVal val="visible"/>
                                      </p:to>
                                    </p:set>
                                    <p:animEffect transition="in" filter="fade">
                                      <p:cBhvr>
                                        <p:cTn id="31" dur="1000"/>
                                        <p:tgtEl>
                                          <p:spTgt spid="25">
                                            <p:txEl>
                                              <p:pRg st="11" end="11"/>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25">
                                            <p:txEl>
                                              <p:pRg st="13" end="13"/>
                                            </p:txEl>
                                          </p:spTgt>
                                        </p:tgtEl>
                                        <p:attrNameLst>
                                          <p:attrName>style.visibility</p:attrName>
                                        </p:attrNameLst>
                                      </p:cBhvr>
                                      <p:to>
                                        <p:strVal val="visible"/>
                                      </p:to>
                                    </p:set>
                                    <p:animEffect transition="in" filter="fade">
                                      <p:cBhvr>
                                        <p:cTn id="35" dur="1000"/>
                                        <p:tgtEl>
                                          <p:spTgt spid="25">
                                            <p:txEl>
                                              <p:pRg st="13" end="13"/>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25">
                                            <p:txEl>
                                              <p:pRg st="15" end="15"/>
                                            </p:txEl>
                                          </p:spTgt>
                                        </p:tgtEl>
                                        <p:attrNameLst>
                                          <p:attrName>style.visibility</p:attrName>
                                        </p:attrNameLst>
                                      </p:cBhvr>
                                      <p:to>
                                        <p:strVal val="visible"/>
                                      </p:to>
                                    </p:set>
                                    <p:animEffect transition="in" filter="fade">
                                      <p:cBhvr>
                                        <p:cTn id="39" dur="1000"/>
                                        <p:tgtEl>
                                          <p:spTgt spid="25">
                                            <p:txEl>
                                              <p:pRg st="15" end="15"/>
                                            </p:txEl>
                                          </p:spTgt>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25">
                                            <p:txEl>
                                              <p:pRg st="17" end="17"/>
                                            </p:txEl>
                                          </p:spTgt>
                                        </p:tgtEl>
                                        <p:attrNameLst>
                                          <p:attrName>style.visibility</p:attrName>
                                        </p:attrNameLst>
                                      </p:cBhvr>
                                      <p:to>
                                        <p:strVal val="visible"/>
                                      </p:to>
                                    </p:set>
                                    <p:animEffect transition="in" filter="fade">
                                      <p:cBhvr>
                                        <p:cTn id="43" dur="1000"/>
                                        <p:tgtEl>
                                          <p:spTgt spid="25">
                                            <p:txEl>
                                              <p:pRg st="17" end="17"/>
                                            </p:txEl>
                                          </p:spTgt>
                                        </p:tgtEl>
                                      </p:cBhvr>
                                    </p:animEffect>
                                  </p:childTnLst>
                                </p:cTn>
                              </p:par>
                            </p:childTnLst>
                          </p:cTn>
                        </p:par>
                        <p:par>
                          <p:cTn id="44" fill="hold">
                            <p:stCondLst>
                              <p:cond delay="10000"/>
                            </p:stCondLst>
                            <p:childTnLst>
                              <p:par>
                                <p:cTn id="45" presetID="10" presetClass="entr" presetSubtype="0" fill="hold" nodeType="afterEffect">
                                  <p:stCondLst>
                                    <p:cond delay="0"/>
                                  </p:stCondLst>
                                  <p:childTnLst>
                                    <p:set>
                                      <p:cBhvr>
                                        <p:cTn id="46" dur="1" fill="hold">
                                          <p:stCondLst>
                                            <p:cond delay="0"/>
                                          </p:stCondLst>
                                        </p:cTn>
                                        <p:tgtEl>
                                          <p:spTgt spid="25">
                                            <p:txEl>
                                              <p:pRg st="19" end="19"/>
                                            </p:txEl>
                                          </p:spTgt>
                                        </p:tgtEl>
                                        <p:attrNameLst>
                                          <p:attrName>style.visibility</p:attrName>
                                        </p:attrNameLst>
                                      </p:cBhvr>
                                      <p:to>
                                        <p:strVal val="visible"/>
                                      </p:to>
                                    </p:set>
                                    <p:animEffect transition="in" filter="fade">
                                      <p:cBhvr>
                                        <p:cTn id="47" dur="1000"/>
                                        <p:tgtEl>
                                          <p:spTgt spid="25">
                                            <p:txEl>
                                              <p:pRg st="19" end="1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6">
                                            <p:txEl>
                                              <p:pRg st="0" end="0"/>
                                            </p:txEl>
                                          </p:spTgt>
                                        </p:tgtEl>
                                        <p:attrNameLst>
                                          <p:attrName>style.visibility</p:attrName>
                                        </p:attrNameLst>
                                      </p:cBhvr>
                                      <p:to>
                                        <p:strVal val="visible"/>
                                      </p:to>
                                    </p:set>
                                    <p:animEffect transition="in" filter="fade">
                                      <p:cBhvr>
                                        <p:cTn id="52" dur="1000"/>
                                        <p:tgtEl>
                                          <p:spTgt spid="26">
                                            <p:txEl>
                                              <p:pRg st="0" end="0"/>
                                            </p:txEl>
                                          </p:spTgt>
                                        </p:tgtEl>
                                      </p:cBhvr>
                                    </p:animEffect>
                                  </p:childTnLst>
                                </p:cTn>
                              </p:par>
                            </p:childTnLst>
                          </p:cTn>
                        </p:par>
                        <p:par>
                          <p:cTn id="53" fill="hold">
                            <p:stCondLst>
                              <p:cond delay="1000"/>
                            </p:stCondLst>
                            <p:childTnLst>
                              <p:par>
                                <p:cTn id="54" presetID="10" presetClass="entr" presetSubtype="0" fill="hold" nodeType="afterEffect">
                                  <p:stCondLst>
                                    <p:cond delay="0"/>
                                  </p:stCondLst>
                                  <p:childTnLst>
                                    <p:set>
                                      <p:cBhvr>
                                        <p:cTn id="55" dur="1" fill="hold">
                                          <p:stCondLst>
                                            <p:cond delay="0"/>
                                          </p:stCondLst>
                                        </p:cTn>
                                        <p:tgtEl>
                                          <p:spTgt spid="26">
                                            <p:txEl>
                                              <p:pRg st="2" end="2"/>
                                            </p:txEl>
                                          </p:spTgt>
                                        </p:tgtEl>
                                        <p:attrNameLst>
                                          <p:attrName>style.visibility</p:attrName>
                                        </p:attrNameLst>
                                      </p:cBhvr>
                                      <p:to>
                                        <p:strVal val="visible"/>
                                      </p:to>
                                    </p:set>
                                    <p:animEffect transition="in" filter="fade">
                                      <p:cBhvr>
                                        <p:cTn id="56" dur="1000"/>
                                        <p:tgtEl>
                                          <p:spTgt spid="26">
                                            <p:txEl>
                                              <p:pRg st="2" end="2"/>
                                            </p:txEl>
                                          </p:spTgt>
                                        </p:tgtEl>
                                      </p:cBhvr>
                                    </p:animEffect>
                                  </p:childTnLst>
                                </p:cTn>
                              </p:par>
                            </p:childTnLst>
                          </p:cTn>
                        </p:par>
                        <p:par>
                          <p:cTn id="57" fill="hold">
                            <p:stCondLst>
                              <p:cond delay="2000"/>
                            </p:stCondLst>
                            <p:childTnLst>
                              <p:par>
                                <p:cTn id="58" presetID="10" presetClass="entr" presetSubtype="0" fill="hold" nodeType="afterEffect">
                                  <p:stCondLst>
                                    <p:cond delay="0"/>
                                  </p:stCondLst>
                                  <p:childTnLst>
                                    <p:set>
                                      <p:cBhvr>
                                        <p:cTn id="59" dur="1" fill="hold">
                                          <p:stCondLst>
                                            <p:cond delay="0"/>
                                          </p:stCondLst>
                                        </p:cTn>
                                        <p:tgtEl>
                                          <p:spTgt spid="26">
                                            <p:txEl>
                                              <p:pRg st="4" end="4"/>
                                            </p:txEl>
                                          </p:spTgt>
                                        </p:tgtEl>
                                        <p:attrNameLst>
                                          <p:attrName>style.visibility</p:attrName>
                                        </p:attrNameLst>
                                      </p:cBhvr>
                                      <p:to>
                                        <p:strVal val="visible"/>
                                      </p:to>
                                    </p:set>
                                    <p:animEffect transition="in" filter="fade">
                                      <p:cBhvr>
                                        <p:cTn id="60" dur="1000"/>
                                        <p:tgtEl>
                                          <p:spTgt spid="26">
                                            <p:txEl>
                                              <p:pRg st="4" end="4"/>
                                            </p:txEl>
                                          </p:spTgt>
                                        </p:tgtEl>
                                      </p:cBhvr>
                                    </p:animEffect>
                                  </p:childTnLst>
                                </p:cTn>
                              </p:par>
                            </p:childTnLst>
                          </p:cTn>
                        </p:par>
                        <p:par>
                          <p:cTn id="61" fill="hold">
                            <p:stCondLst>
                              <p:cond delay="3000"/>
                            </p:stCondLst>
                            <p:childTnLst>
                              <p:par>
                                <p:cTn id="62" presetID="10" presetClass="entr" presetSubtype="0" fill="hold" nodeType="afterEffect">
                                  <p:stCondLst>
                                    <p:cond delay="0"/>
                                  </p:stCondLst>
                                  <p:childTnLst>
                                    <p:set>
                                      <p:cBhvr>
                                        <p:cTn id="63" dur="1" fill="hold">
                                          <p:stCondLst>
                                            <p:cond delay="0"/>
                                          </p:stCondLst>
                                        </p:cTn>
                                        <p:tgtEl>
                                          <p:spTgt spid="26">
                                            <p:txEl>
                                              <p:pRg st="6" end="6"/>
                                            </p:txEl>
                                          </p:spTgt>
                                        </p:tgtEl>
                                        <p:attrNameLst>
                                          <p:attrName>style.visibility</p:attrName>
                                        </p:attrNameLst>
                                      </p:cBhvr>
                                      <p:to>
                                        <p:strVal val="visible"/>
                                      </p:to>
                                    </p:set>
                                    <p:animEffect transition="in" filter="fade">
                                      <p:cBhvr>
                                        <p:cTn id="64" dur="1000"/>
                                        <p:tgtEl>
                                          <p:spTgt spid="26">
                                            <p:txEl>
                                              <p:pRg st="6" end="6"/>
                                            </p:txEl>
                                          </p:spTgt>
                                        </p:tgtEl>
                                      </p:cBhvr>
                                    </p:animEffect>
                                  </p:childTnLst>
                                </p:cTn>
                              </p:par>
                            </p:childTnLst>
                          </p:cTn>
                        </p:par>
                        <p:par>
                          <p:cTn id="65" fill="hold">
                            <p:stCondLst>
                              <p:cond delay="4000"/>
                            </p:stCondLst>
                            <p:childTnLst>
                              <p:par>
                                <p:cTn id="66" presetID="10" presetClass="entr" presetSubtype="0" fill="hold" nodeType="afterEffect">
                                  <p:stCondLst>
                                    <p:cond delay="0"/>
                                  </p:stCondLst>
                                  <p:childTnLst>
                                    <p:set>
                                      <p:cBhvr>
                                        <p:cTn id="67" dur="1" fill="hold">
                                          <p:stCondLst>
                                            <p:cond delay="0"/>
                                          </p:stCondLst>
                                        </p:cTn>
                                        <p:tgtEl>
                                          <p:spTgt spid="26">
                                            <p:txEl>
                                              <p:pRg st="7" end="7"/>
                                            </p:txEl>
                                          </p:spTgt>
                                        </p:tgtEl>
                                        <p:attrNameLst>
                                          <p:attrName>style.visibility</p:attrName>
                                        </p:attrNameLst>
                                      </p:cBhvr>
                                      <p:to>
                                        <p:strVal val="visible"/>
                                      </p:to>
                                    </p:set>
                                    <p:animEffect transition="in" filter="fade">
                                      <p:cBhvr>
                                        <p:cTn id="68" dur="1000"/>
                                        <p:tgtEl>
                                          <p:spTgt spid="26">
                                            <p:txEl>
                                              <p:pRg st="7" end="7"/>
                                            </p:txEl>
                                          </p:spTgt>
                                        </p:tgtEl>
                                      </p:cBhvr>
                                    </p:animEffect>
                                  </p:childTnLst>
                                </p:cTn>
                              </p:par>
                            </p:childTnLst>
                          </p:cTn>
                        </p:par>
                        <p:par>
                          <p:cTn id="69" fill="hold">
                            <p:stCondLst>
                              <p:cond delay="5000"/>
                            </p:stCondLst>
                            <p:childTnLst>
                              <p:par>
                                <p:cTn id="70" presetID="10" presetClass="entr" presetSubtype="0" fill="hold" nodeType="afterEffect">
                                  <p:stCondLst>
                                    <p:cond delay="0"/>
                                  </p:stCondLst>
                                  <p:childTnLst>
                                    <p:set>
                                      <p:cBhvr>
                                        <p:cTn id="71" dur="1" fill="hold">
                                          <p:stCondLst>
                                            <p:cond delay="0"/>
                                          </p:stCondLst>
                                        </p:cTn>
                                        <p:tgtEl>
                                          <p:spTgt spid="26">
                                            <p:txEl>
                                              <p:pRg st="8" end="8"/>
                                            </p:txEl>
                                          </p:spTgt>
                                        </p:tgtEl>
                                        <p:attrNameLst>
                                          <p:attrName>style.visibility</p:attrName>
                                        </p:attrNameLst>
                                      </p:cBhvr>
                                      <p:to>
                                        <p:strVal val="visible"/>
                                      </p:to>
                                    </p:set>
                                    <p:animEffect transition="in" filter="fade">
                                      <p:cBhvr>
                                        <p:cTn id="72" dur="1000"/>
                                        <p:tgtEl>
                                          <p:spTgt spid="26">
                                            <p:txEl>
                                              <p:pRg st="8" end="8"/>
                                            </p:txEl>
                                          </p:spTgt>
                                        </p:tgtEl>
                                      </p:cBhvr>
                                    </p:animEffect>
                                  </p:childTnLst>
                                </p:cTn>
                              </p:par>
                            </p:childTnLst>
                          </p:cTn>
                        </p:par>
                        <p:par>
                          <p:cTn id="73" fill="hold">
                            <p:stCondLst>
                              <p:cond delay="6000"/>
                            </p:stCondLst>
                            <p:childTnLst>
                              <p:par>
                                <p:cTn id="74" presetID="10" presetClass="entr" presetSubtype="0" fill="hold" nodeType="afterEffect">
                                  <p:stCondLst>
                                    <p:cond delay="0"/>
                                  </p:stCondLst>
                                  <p:childTnLst>
                                    <p:set>
                                      <p:cBhvr>
                                        <p:cTn id="75" dur="1" fill="hold">
                                          <p:stCondLst>
                                            <p:cond delay="0"/>
                                          </p:stCondLst>
                                        </p:cTn>
                                        <p:tgtEl>
                                          <p:spTgt spid="26">
                                            <p:txEl>
                                              <p:pRg st="10" end="10"/>
                                            </p:txEl>
                                          </p:spTgt>
                                        </p:tgtEl>
                                        <p:attrNameLst>
                                          <p:attrName>style.visibility</p:attrName>
                                        </p:attrNameLst>
                                      </p:cBhvr>
                                      <p:to>
                                        <p:strVal val="visible"/>
                                      </p:to>
                                    </p:set>
                                    <p:animEffect transition="in" filter="fade">
                                      <p:cBhvr>
                                        <p:cTn id="76" dur="1000"/>
                                        <p:tgtEl>
                                          <p:spTgt spid="26">
                                            <p:txEl>
                                              <p:pRg st="10" end="10"/>
                                            </p:txEl>
                                          </p:spTgt>
                                        </p:tgtEl>
                                      </p:cBhvr>
                                    </p:animEffect>
                                  </p:childTnLst>
                                </p:cTn>
                              </p:par>
                            </p:childTnLst>
                          </p:cTn>
                        </p:par>
                        <p:par>
                          <p:cTn id="77" fill="hold">
                            <p:stCondLst>
                              <p:cond delay="7000"/>
                            </p:stCondLst>
                            <p:childTnLst>
                              <p:par>
                                <p:cTn id="78" presetID="10" presetClass="entr" presetSubtype="0" fill="hold" nodeType="afterEffect">
                                  <p:stCondLst>
                                    <p:cond delay="0"/>
                                  </p:stCondLst>
                                  <p:childTnLst>
                                    <p:set>
                                      <p:cBhvr>
                                        <p:cTn id="79" dur="1" fill="hold">
                                          <p:stCondLst>
                                            <p:cond delay="0"/>
                                          </p:stCondLst>
                                        </p:cTn>
                                        <p:tgtEl>
                                          <p:spTgt spid="26">
                                            <p:txEl>
                                              <p:pRg st="13" end="13"/>
                                            </p:txEl>
                                          </p:spTgt>
                                        </p:tgtEl>
                                        <p:attrNameLst>
                                          <p:attrName>style.visibility</p:attrName>
                                        </p:attrNameLst>
                                      </p:cBhvr>
                                      <p:to>
                                        <p:strVal val="visible"/>
                                      </p:to>
                                    </p:set>
                                    <p:animEffect transition="in" filter="fade">
                                      <p:cBhvr>
                                        <p:cTn id="80" dur="1000"/>
                                        <p:tgtEl>
                                          <p:spTgt spid="26">
                                            <p:txEl>
                                              <p:pRg st="13" end="13"/>
                                            </p:txEl>
                                          </p:spTgt>
                                        </p:tgtEl>
                                      </p:cBhvr>
                                    </p:animEffect>
                                  </p:childTnLst>
                                </p:cTn>
                              </p:par>
                            </p:childTnLst>
                          </p:cTn>
                        </p:par>
                        <p:par>
                          <p:cTn id="81" fill="hold">
                            <p:stCondLst>
                              <p:cond delay="8000"/>
                            </p:stCondLst>
                            <p:childTnLst>
                              <p:par>
                                <p:cTn id="82" presetID="10" presetClass="entr" presetSubtype="0" fill="hold" nodeType="afterEffect">
                                  <p:stCondLst>
                                    <p:cond delay="0"/>
                                  </p:stCondLst>
                                  <p:childTnLst>
                                    <p:set>
                                      <p:cBhvr>
                                        <p:cTn id="83" dur="1" fill="hold">
                                          <p:stCondLst>
                                            <p:cond delay="0"/>
                                          </p:stCondLst>
                                        </p:cTn>
                                        <p:tgtEl>
                                          <p:spTgt spid="26">
                                            <p:txEl>
                                              <p:pRg st="15" end="15"/>
                                            </p:txEl>
                                          </p:spTgt>
                                        </p:tgtEl>
                                        <p:attrNameLst>
                                          <p:attrName>style.visibility</p:attrName>
                                        </p:attrNameLst>
                                      </p:cBhvr>
                                      <p:to>
                                        <p:strVal val="visible"/>
                                      </p:to>
                                    </p:set>
                                    <p:animEffect transition="in" filter="fade">
                                      <p:cBhvr>
                                        <p:cTn id="84" dur="1000"/>
                                        <p:tgtEl>
                                          <p:spTgt spid="26">
                                            <p:txEl>
                                              <p:pRg st="15" end="15"/>
                                            </p:txEl>
                                          </p:spTgt>
                                        </p:tgtEl>
                                      </p:cBhvr>
                                    </p:animEffect>
                                  </p:childTnLst>
                                </p:cTn>
                              </p:par>
                            </p:childTnLst>
                          </p:cTn>
                        </p:par>
                        <p:par>
                          <p:cTn id="85" fill="hold">
                            <p:stCondLst>
                              <p:cond delay="9000"/>
                            </p:stCondLst>
                            <p:childTnLst>
                              <p:par>
                                <p:cTn id="86" presetID="10" presetClass="entr" presetSubtype="0" fill="hold" nodeType="afterEffect">
                                  <p:stCondLst>
                                    <p:cond delay="0"/>
                                  </p:stCondLst>
                                  <p:childTnLst>
                                    <p:set>
                                      <p:cBhvr>
                                        <p:cTn id="87" dur="1" fill="hold">
                                          <p:stCondLst>
                                            <p:cond delay="0"/>
                                          </p:stCondLst>
                                        </p:cTn>
                                        <p:tgtEl>
                                          <p:spTgt spid="26">
                                            <p:txEl>
                                              <p:pRg st="17" end="17"/>
                                            </p:txEl>
                                          </p:spTgt>
                                        </p:tgtEl>
                                        <p:attrNameLst>
                                          <p:attrName>style.visibility</p:attrName>
                                        </p:attrNameLst>
                                      </p:cBhvr>
                                      <p:to>
                                        <p:strVal val="visible"/>
                                      </p:to>
                                    </p:set>
                                    <p:animEffect transition="in" filter="fade">
                                      <p:cBhvr>
                                        <p:cTn id="88" dur="1000"/>
                                        <p:tgtEl>
                                          <p:spTgt spid="26">
                                            <p:txEl>
                                              <p:pRg st="17" end="17"/>
                                            </p:txEl>
                                          </p:spTgt>
                                        </p:tgtEl>
                                      </p:cBhvr>
                                    </p:animEffect>
                                  </p:childTnLst>
                                </p:cTn>
                              </p:par>
                            </p:childTnLst>
                          </p:cTn>
                        </p:par>
                        <p:par>
                          <p:cTn id="89" fill="hold">
                            <p:stCondLst>
                              <p:cond delay="10000"/>
                            </p:stCondLst>
                            <p:childTnLst>
                              <p:par>
                                <p:cTn id="90" presetID="10" presetClass="entr" presetSubtype="0" fill="hold" nodeType="afterEffect">
                                  <p:stCondLst>
                                    <p:cond delay="0"/>
                                  </p:stCondLst>
                                  <p:childTnLst>
                                    <p:set>
                                      <p:cBhvr>
                                        <p:cTn id="91" dur="1" fill="hold">
                                          <p:stCondLst>
                                            <p:cond delay="0"/>
                                          </p:stCondLst>
                                        </p:cTn>
                                        <p:tgtEl>
                                          <p:spTgt spid="26">
                                            <p:txEl>
                                              <p:pRg st="20" end="20"/>
                                            </p:txEl>
                                          </p:spTgt>
                                        </p:tgtEl>
                                        <p:attrNameLst>
                                          <p:attrName>style.visibility</p:attrName>
                                        </p:attrNameLst>
                                      </p:cBhvr>
                                      <p:to>
                                        <p:strVal val="visible"/>
                                      </p:to>
                                    </p:set>
                                    <p:animEffect transition="in" filter="fade">
                                      <p:cBhvr>
                                        <p:cTn id="92" dur="1000"/>
                                        <p:tgtEl>
                                          <p:spTgt spid="26">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dirty="0"/>
              <a:t>Sources</a:t>
            </a:r>
          </a:p>
        </p:txBody>
      </p:sp>
      <p:sp>
        <p:nvSpPr>
          <p:cNvPr id="3" name="Content Placeholder 2"/>
          <p:cNvSpPr>
            <a:spLocks noGrp="1"/>
          </p:cNvSpPr>
          <p:nvPr>
            <p:ph idx="1"/>
          </p:nvPr>
        </p:nvSpPr>
        <p:spPr>
          <a:xfrm>
            <a:off x="838200" y="2057400"/>
            <a:ext cx="10515600" cy="3871762"/>
          </a:xfrm>
        </p:spPr>
        <p:txBody>
          <a:bodyPr>
            <a:normAutofit/>
          </a:bodyPr>
          <a:lstStyle/>
          <a:p>
            <a:r>
              <a:rPr lang="en-US" sz="2400" dirty="0">
                <a:hlinkClick r:id="rId2"/>
              </a:rPr>
              <a:t>http://www.wmrichards.com/amqp.pdf</a:t>
            </a:r>
            <a:endParaRPr lang="en-US" sz="2400" dirty="0"/>
          </a:p>
          <a:p>
            <a:r>
              <a:rPr lang="en-US" sz="2400" dirty="0">
                <a:hlinkClick r:id="rId3"/>
              </a:rPr>
              <a:t>http://go.datapipe.com/whitepaper-kafka-vs-kinesis-download</a:t>
            </a:r>
            <a:endParaRPr lang="en-US" sz="2400" dirty="0"/>
          </a:p>
          <a:p>
            <a:r>
              <a:rPr lang="en-US" sz="2400" dirty="0">
                <a:hlinkClick r:id="rId4"/>
              </a:rPr>
              <a:t>http://docs.aws.amazon.com/streams/latest/dev/key-concepts.html</a:t>
            </a:r>
            <a:endParaRPr lang="en-US" sz="2400" dirty="0"/>
          </a:p>
          <a:p>
            <a:r>
              <a:rPr lang="en-US" sz="2400" dirty="0">
                <a:hlinkClick r:id="rId5"/>
              </a:rPr>
              <a:t>https://aws.amazon.com/kinesis/streams/faqs/</a:t>
            </a:r>
            <a:endParaRPr lang="en-US" sz="2400" dirty="0"/>
          </a:p>
          <a:p>
            <a:endParaRPr lang="en-US" sz="2400" dirty="0"/>
          </a:p>
          <a:p>
            <a:endParaRPr lang="en-US" sz="2400" dirty="0"/>
          </a:p>
        </p:txBody>
      </p:sp>
    </p:spTree>
    <p:extLst>
      <p:ext uri="{BB962C8B-B14F-4D97-AF65-F5344CB8AC3E}">
        <p14:creationId xmlns:p14="http://schemas.microsoft.com/office/powerpoint/2010/main" val="153017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213969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9" name="Rectangle 78">
            <a:extLst>
              <a:ext uri="{FF2B5EF4-FFF2-40B4-BE49-F238E27FC236}">
                <a16:creationId xmlns:a16="http://schemas.microsoft.com/office/drawing/2014/main" id="{A47020BD-3785-4628-8C5E-A4011B43EF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39694"/>
            <a:ext cx="12192000" cy="146304"/>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57" name="Rectangle 2"/>
          <p:cNvSpPr>
            <a:spLocks noGrp="1" noChangeArrowheads="1"/>
          </p:cNvSpPr>
          <p:nvPr>
            <p:ph type="title"/>
          </p:nvPr>
        </p:nvSpPr>
        <p:spPr>
          <a:xfrm>
            <a:off x="960120" y="434101"/>
            <a:ext cx="10279971" cy="1362042"/>
          </a:xfrm>
        </p:spPr>
        <p:txBody>
          <a:bodyPr anchor="b">
            <a:normAutofit/>
          </a:bodyPr>
          <a:lstStyle/>
          <a:p>
            <a:pPr eaLnBrk="1" hangingPunct="1"/>
            <a:r>
              <a:rPr lang="en-US" sz="4800" dirty="0">
                <a:solidFill>
                  <a:schemeClr val="bg1"/>
                </a:solidFill>
              </a:rPr>
              <a:t>Messaging overview</a:t>
            </a:r>
          </a:p>
        </p:txBody>
      </p:sp>
      <p:grpSp>
        <p:nvGrpSpPr>
          <p:cNvPr id="7" name="Group 6"/>
          <p:cNvGrpSpPr/>
          <p:nvPr/>
        </p:nvGrpSpPr>
        <p:grpSpPr>
          <a:xfrm>
            <a:off x="1152900" y="2879734"/>
            <a:ext cx="9904357" cy="3002438"/>
            <a:chOff x="1143009" y="1458392"/>
            <a:chExt cx="9904357" cy="4431264"/>
          </a:xfrm>
        </p:grpSpPr>
        <p:sp>
          <p:nvSpPr>
            <p:cNvPr id="8" name="Freeform: Shape 7"/>
            <p:cNvSpPr/>
            <p:nvPr/>
          </p:nvSpPr>
          <p:spPr>
            <a:xfrm>
              <a:off x="4774608" y="1458392"/>
              <a:ext cx="2665363" cy="1599218"/>
            </a:xfrm>
            <a:custGeom>
              <a:avLst/>
              <a:gdLst>
                <a:gd name="connsiteX0" fmla="*/ 0 w 2665363"/>
                <a:gd name="connsiteY0" fmla="*/ 0 h 1599218"/>
                <a:gd name="connsiteX1" fmla="*/ 2665363 w 2665363"/>
                <a:gd name="connsiteY1" fmla="*/ 0 h 1599218"/>
                <a:gd name="connsiteX2" fmla="*/ 2665363 w 2665363"/>
                <a:gd name="connsiteY2" fmla="*/ 1599218 h 1599218"/>
                <a:gd name="connsiteX3" fmla="*/ 0 w 2665363"/>
                <a:gd name="connsiteY3" fmla="*/ 1599218 h 1599218"/>
                <a:gd name="connsiteX4" fmla="*/ 0 w 2665363"/>
                <a:gd name="connsiteY4" fmla="*/ 0 h 1599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5363" h="1599218">
                  <a:moveTo>
                    <a:pt x="0" y="0"/>
                  </a:moveTo>
                  <a:lnTo>
                    <a:pt x="2665363" y="0"/>
                  </a:lnTo>
                  <a:lnTo>
                    <a:pt x="2665363" y="1599218"/>
                  </a:lnTo>
                  <a:lnTo>
                    <a:pt x="0" y="1599218"/>
                  </a:lnTo>
                  <a:lnTo>
                    <a:pt x="0" y="0"/>
                  </a:lnTo>
                  <a:close/>
                </a:path>
              </a:pathLst>
            </a:custGeom>
          </p:spPr>
          <p:style>
            <a:lnRef idx="0">
              <a:schemeClr val="lt1">
                <a:hueOff val="0"/>
                <a:satOff val="0"/>
                <a:lumOff val="0"/>
                <a:alphaOff val="0"/>
              </a:schemeClr>
            </a:lnRef>
            <a:fillRef idx="3">
              <a:schemeClr val="accent1">
                <a:shade val="80000"/>
                <a:hueOff val="0"/>
                <a:satOff val="0"/>
                <a:lumOff val="0"/>
                <a:alphaOff val="0"/>
              </a:schemeClr>
            </a:fillRef>
            <a:effectRef idx="3">
              <a:schemeClr val="accent1">
                <a:shade val="80000"/>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0" kern="1200" dirty="0"/>
                <a:t>Loan Processor</a:t>
              </a:r>
            </a:p>
          </p:txBody>
        </p:sp>
        <p:sp>
          <p:nvSpPr>
            <p:cNvPr id="9" name="Freeform: Shape 8"/>
            <p:cNvSpPr/>
            <p:nvPr/>
          </p:nvSpPr>
          <p:spPr>
            <a:xfrm>
              <a:off x="1143009" y="4279393"/>
              <a:ext cx="2665363" cy="1599218"/>
            </a:xfrm>
            <a:custGeom>
              <a:avLst/>
              <a:gdLst>
                <a:gd name="connsiteX0" fmla="*/ 0 w 2665363"/>
                <a:gd name="connsiteY0" fmla="*/ 0 h 1599218"/>
                <a:gd name="connsiteX1" fmla="*/ 2665363 w 2665363"/>
                <a:gd name="connsiteY1" fmla="*/ 0 h 1599218"/>
                <a:gd name="connsiteX2" fmla="*/ 2665363 w 2665363"/>
                <a:gd name="connsiteY2" fmla="*/ 1599218 h 1599218"/>
                <a:gd name="connsiteX3" fmla="*/ 0 w 2665363"/>
                <a:gd name="connsiteY3" fmla="*/ 1599218 h 1599218"/>
                <a:gd name="connsiteX4" fmla="*/ 0 w 2665363"/>
                <a:gd name="connsiteY4" fmla="*/ 0 h 1599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5363" h="1599218">
                  <a:moveTo>
                    <a:pt x="0" y="0"/>
                  </a:moveTo>
                  <a:lnTo>
                    <a:pt x="2665363" y="0"/>
                  </a:lnTo>
                  <a:lnTo>
                    <a:pt x="2665363" y="1599218"/>
                  </a:lnTo>
                  <a:lnTo>
                    <a:pt x="0" y="1599218"/>
                  </a:lnTo>
                  <a:lnTo>
                    <a:pt x="0" y="0"/>
                  </a:lnTo>
                  <a:close/>
                </a:path>
              </a:pathLst>
            </a:custGeom>
          </p:spPr>
          <p:style>
            <a:lnRef idx="0">
              <a:schemeClr val="lt1">
                <a:hueOff val="0"/>
                <a:satOff val="0"/>
                <a:lumOff val="0"/>
                <a:alphaOff val="0"/>
              </a:schemeClr>
            </a:lnRef>
            <a:fillRef idx="3">
              <a:schemeClr val="accent1">
                <a:shade val="80000"/>
                <a:hueOff val="278087"/>
                <a:satOff val="-29305"/>
                <a:lumOff val="14427"/>
                <a:alphaOff val="0"/>
              </a:schemeClr>
            </a:fillRef>
            <a:effectRef idx="3">
              <a:schemeClr val="accent1">
                <a:shade val="80000"/>
                <a:hueOff val="278087"/>
                <a:satOff val="-29305"/>
                <a:lumOff val="14427"/>
                <a:alphaOff val="0"/>
              </a:schemeClr>
            </a:effectRef>
            <a:fontRef idx="minor">
              <a:schemeClr val="lt1"/>
            </a:fontRef>
          </p:style>
          <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0" kern="1200" dirty="0"/>
                <a:t>Credit Policy</a:t>
              </a:r>
              <a:endParaRPr lang="en-US" sz="3300" kern="1200" dirty="0"/>
            </a:p>
          </p:txBody>
        </p:sp>
        <p:sp>
          <p:nvSpPr>
            <p:cNvPr id="10" name="Freeform: Shape 9"/>
            <p:cNvSpPr/>
            <p:nvPr/>
          </p:nvSpPr>
          <p:spPr>
            <a:xfrm>
              <a:off x="4763319" y="4279393"/>
              <a:ext cx="2665363" cy="1599218"/>
            </a:xfrm>
            <a:custGeom>
              <a:avLst/>
              <a:gdLst>
                <a:gd name="connsiteX0" fmla="*/ 0 w 2665363"/>
                <a:gd name="connsiteY0" fmla="*/ 0 h 1599218"/>
                <a:gd name="connsiteX1" fmla="*/ 2665363 w 2665363"/>
                <a:gd name="connsiteY1" fmla="*/ 0 h 1599218"/>
                <a:gd name="connsiteX2" fmla="*/ 2665363 w 2665363"/>
                <a:gd name="connsiteY2" fmla="*/ 1599218 h 1599218"/>
                <a:gd name="connsiteX3" fmla="*/ 0 w 2665363"/>
                <a:gd name="connsiteY3" fmla="*/ 1599218 h 1599218"/>
                <a:gd name="connsiteX4" fmla="*/ 0 w 2665363"/>
                <a:gd name="connsiteY4" fmla="*/ 0 h 1599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5363" h="1599218">
                  <a:moveTo>
                    <a:pt x="0" y="0"/>
                  </a:moveTo>
                  <a:lnTo>
                    <a:pt x="2665363" y="0"/>
                  </a:lnTo>
                  <a:lnTo>
                    <a:pt x="2665363" y="1599218"/>
                  </a:lnTo>
                  <a:lnTo>
                    <a:pt x="0" y="1599218"/>
                  </a:lnTo>
                  <a:lnTo>
                    <a:pt x="0" y="0"/>
                  </a:lnTo>
                  <a:close/>
                </a:path>
              </a:pathLst>
            </a:custGeom>
          </p:spPr>
          <p:style>
            <a:lnRef idx="0">
              <a:schemeClr val="lt1">
                <a:hueOff val="0"/>
                <a:satOff val="0"/>
                <a:lumOff val="0"/>
                <a:alphaOff val="0"/>
              </a:schemeClr>
            </a:lnRef>
            <a:fillRef idx="3">
              <a:schemeClr val="accent1">
                <a:shade val="80000"/>
                <a:hueOff val="556175"/>
                <a:satOff val="-58610"/>
                <a:lumOff val="28855"/>
                <a:alphaOff val="0"/>
              </a:schemeClr>
            </a:fillRef>
            <a:effectRef idx="3">
              <a:schemeClr val="accent1">
                <a:shade val="80000"/>
                <a:hueOff val="556175"/>
                <a:satOff val="-58610"/>
                <a:lumOff val="28855"/>
                <a:alphaOff val="0"/>
              </a:schemeClr>
            </a:effectRef>
            <a:fontRef idx="minor">
              <a:schemeClr val="lt1"/>
            </a:fontRef>
          </p:style>
          <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0" kern="1200" dirty="0"/>
                <a:t>Underwriting</a:t>
              </a:r>
            </a:p>
          </p:txBody>
        </p:sp>
        <p:sp>
          <p:nvSpPr>
            <p:cNvPr id="11" name="Freeform: Shape 10"/>
            <p:cNvSpPr/>
            <p:nvPr/>
          </p:nvSpPr>
          <p:spPr>
            <a:xfrm>
              <a:off x="8382003" y="4290438"/>
              <a:ext cx="2665363" cy="1599218"/>
            </a:xfrm>
            <a:custGeom>
              <a:avLst/>
              <a:gdLst>
                <a:gd name="connsiteX0" fmla="*/ 0 w 2665363"/>
                <a:gd name="connsiteY0" fmla="*/ 0 h 1599218"/>
                <a:gd name="connsiteX1" fmla="*/ 2665363 w 2665363"/>
                <a:gd name="connsiteY1" fmla="*/ 0 h 1599218"/>
                <a:gd name="connsiteX2" fmla="*/ 2665363 w 2665363"/>
                <a:gd name="connsiteY2" fmla="*/ 1599218 h 1599218"/>
                <a:gd name="connsiteX3" fmla="*/ 0 w 2665363"/>
                <a:gd name="connsiteY3" fmla="*/ 1599218 h 1599218"/>
                <a:gd name="connsiteX4" fmla="*/ 0 w 2665363"/>
                <a:gd name="connsiteY4" fmla="*/ 0 h 1599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5363" h="1599218">
                  <a:moveTo>
                    <a:pt x="0" y="0"/>
                  </a:moveTo>
                  <a:lnTo>
                    <a:pt x="2665363" y="0"/>
                  </a:lnTo>
                  <a:lnTo>
                    <a:pt x="2665363" y="1599218"/>
                  </a:lnTo>
                  <a:lnTo>
                    <a:pt x="0" y="1599218"/>
                  </a:lnTo>
                  <a:lnTo>
                    <a:pt x="0" y="0"/>
                  </a:lnTo>
                  <a:close/>
                </a:path>
              </a:pathLst>
            </a:custGeom>
          </p:spPr>
          <p:style>
            <a:lnRef idx="0">
              <a:schemeClr val="lt1">
                <a:hueOff val="0"/>
                <a:satOff val="0"/>
                <a:lumOff val="0"/>
                <a:alphaOff val="0"/>
              </a:schemeClr>
            </a:lnRef>
            <a:fillRef idx="3">
              <a:schemeClr val="accent1">
                <a:shade val="80000"/>
                <a:hueOff val="834262"/>
                <a:satOff val="-87915"/>
                <a:lumOff val="43282"/>
                <a:alphaOff val="0"/>
              </a:schemeClr>
            </a:fillRef>
            <a:effectRef idx="3">
              <a:schemeClr val="accent1">
                <a:shade val="80000"/>
                <a:hueOff val="834262"/>
                <a:satOff val="-87915"/>
                <a:lumOff val="43282"/>
                <a:alphaOff val="0"/>
              </a:schemeClr>
            </a:effectRef>
            <a:fontRef idx="minor">
              <a:schemeClr val="lt1"/>
            </a:fontRef>
          </p:style>
          <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0" kern="1200" dirty="0"/>
                <a:t>Funding</a:t>
              </a:r>
              <a:endParaRPr lang="en-US" sz="3300" kern="1200" dirty="0"/>
            </a:p>
          </p:txBody>
        </p:sp>
      </p:grpSp>
      <p:sp>
        <p:nvSpPr>
          <p:cNvPr id="17" name="Rectangle 3"/>
          <p:cNvSpPr>
            <a:spLocks noGrp="1" noChangeArrowheads="1"/>
          </p:cNvSpPr>
          <p:nvPr>
            <p:ph idx="1"/>
          </p:nvPr>
        </p:nvSpPr>
        <p:spPr>
          <a:xfrm>
            <a:off x="5105400" y="79247"/>
            <a:ext cx="6781800" cy="2133600"/>
          </a:xfrm>
        </p:spPr>
        <p:txBody>
          <a:bodyPr/>
          <a:lstStyle/>
          <a:p>
            <a:pPr>
              <a:spcBef>
                <a:spcPct val="50000"/>
              </a:spcBef>
              <a:tabLst>
                <a:tab pos="1946275" algn="l"/>
              </a:tabLst>
            </a:pPr>
            <a:r>
              <a:rPr lang="en-US" sz="1400" b="0" dirty="0">
                <a:solidFill>
                  <a:schemeClr val="bg1">
                    <a:lumMod val="95000"/>
                  </a:schemeClr>
                </a:solidFill>
              </a:rPr>
              <a:t>Asynchronous mode of communication.</a:t>
            </a:r>
          </a:p>
          <a:p>
            <a:pPr>
              <a:spcBef>
                <a:spcPct val="50000"/>
              </a:spcBef>
              <a:tabLst>
                <a:tab pos="1946275" algn="l"/>
              </a:tabLst>
            </a:pPr>
            <a:r>
              <a:rPr lang="en-US" sz="1400" b="0" dirty="0">
                <a:solidFill>
                  <a:schemeClr val="bg1">
                    <a:lumMod val="95000"/>
                  </a:schemeClr>
                </a:solidFill>
              </a:rPr>
              <a:t>Sender &amp; Receiver interact through message broker.</a:t>
            </a:r>
          </a:p>
          <a:p>
            <a:pPr>
              <a:spcBef>
                <a:spcPct val="50000"/>
              </a:spcBef>
              <a:tabLst>
                <a:tab pos="1946275" algn="l"/>
              </a:tabLst>
            </a:pPr>
            <a:r>
              <a:rPr lang="en-US" sz="1400" b="0" dirty="0">
                <a:solidFill>
                  <a:schemeClr val="bg1">
                    <a:lumMod val="95000"/>
                  </a:schemeClr>
                </a:solidFill>
              </a:rPr>
              <a:t>Messages in queue stored until the recipient retrieves them.</a:t>
            </a:r>
          </a:p>
          <a:p>
            <a:pPr>
              <a:spcBef>
                <a:spcPct val="50000"/>
              </a:spcBef>
              <a:tabLst>
                <a:tab pos="1946275" algn="l"/>
              </a:tabLst>
            </a:pPr>
            <a:r>
              <a:rPr lang="en-US" sz="1400" b="0" dirty="0">
                <a:solidFill>
                  <a:schemeClr val="bg1">
                    <a:lumMod val="95000"/>
                  </a:schemeClr>
                </a:solidFill>
              </a:rPr>
              <a:t>Implicit or Explicit Limits on size of data transmitted in a single message and the number of messages that may remain outstanding on the queue.</a:t>
            </a:r>
          </a:p>
          <a:p>
            <a:pPr marL="0" indent="0">
              <a:spcBef>
                <a:spcPct val="50000"/>
              </a:spcBef>
              <a:buNone/>
              <a:tabLst>
                <a:tab pos="1946275" algn="l"/>
              </a:tabLst>
            </a:pPr>
            <a:endParaRPr lang="en-US" sz="1400" dirty="0">
              <a:solidFill>
                <a:schemeClr val="bg1">
                  <a:lumMod val="95000"/>
                </a:schemeClr>
              </a:solidFill>
            </a:endParaRPr>
          </a:p>
          <a:p>
            <a:pPr marL="0" indent="0">
              <a:spcBef>
                <a:spcPct val="50000"/>
              </a:spcBef>
              <a:buNone/>
              <a:tabLst>
                <a:tab pos="1946275" algn="l"/>
              </a:tabLst>
            </a:pPr>
            <a:endParaRPr lang="en-US" sz="1600" dirty="0">
              <a:solidFill>
                <a:schemeClr val="bg1">
                  <a:lumMod val="95000"/>
                </a:schemeClr>
              </a:solidFill>
            </a:endParaRPr>
          </a:p>
        </p:txBody>
      </p:sp>
      <p:sp>
        <p:nvSpPr>
          <p:cNvPr id="12" name="TextBox 11"/>
          <p:cNvSpPr txBox="1"/>
          <p:nvPr/>
        </p:nvSpPr>
        <p:spPr>
          <a:xfrm>
            <a:off x="0" y="2358311"/>
            <a:ext cx="5181600" cy="646331"/>
          </a:xfrm>
          <a:prstGeom prst="rect">
            <a:avLst/>
          </a:prstGeom>
          <a:noFill/>
        </p:spPr>
        <p:txBody>
          <a:bodyPr wrap="square" rtlCol="0">
            <a:spAutoFit/>
          </a:bodyPr>
          <a:lstStyle/>
          <a:p>
            <a:r>
              <a:rPr lang="en-US" sz="2000" dirty="0"/>
              <a:t>Point to point system without messaging</a:t>
            </a:r>
          </a:p>
          <a:p>
            <a:endParaRPr lang="en-US" dirty="0"/>
          </a:p>
        </p:txBody>
      </p:sp>
      <p:cxnSp>
        <p:nvCxnSpPr>
          <p:cNvPr id="23" name="Straight Arrow Connector 22"/>
          <p:cNvCxnSpPr/>
          <p:nvPr/>
        </p:nvCxnSpPr>
        <p:spPr bwMode="auto">
          <a:xfrm>
            <a:off x="6096000" y="3963297"/>
            <a:ext cx="0" cy="82782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bwMode="auto">
          <a:xfrm flipH="1">
            <a:off x="2362200" y="3963297"/>
            <a:ext cx="3733800" cy="82782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bwMode="auto">
          <a:xfrm>
            <a:off x="6096000" y="3963297"/>
            <a:ext cx="3733800" cy="817615"/>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4.16667E-7 2.77556E-17 L -0.18789 -0.14931 " pathEditMode="relative" rAng="0" ptsTypes="AA">
                                      <p:cBhvr>
                                        <p:cTn id="6" dur="2000" fill="hold"/>
                                        <p:tgtEl>
                                          <p:spTgt spid="19457"/>
                                        </p:tgtEl>
                                        <p:attrNameLst>
                                          <p:attrName>ppt_x</p:attrName>
                                          <p:attrName>ppt_y</p:attrName>
                                        </p:attrNameLst>
                                      </p:cBhvr>
                                      <p:rCtr x="-9401" y="-7477"/>
                                    </p:animMotion>
                                  </p:childTnLst>
                                </p:cTn>
                              </p:par>
                              <p:par>
                                <p:cTn id="7" presetID="6" presetClass="emph" presetSubtype="0" fill="hold" grpId="1" nodeType="withEffect">
                                  <p:stCondLst>
                                    <p:cond delay="0"/>
                                  </p:stCondLst>
                                  <p:childTnLst>
                                    <p:animScale>
                                      <p:cBhvr>
                                        <p:cTn id="8" dur="2000" fill="hold"/>
                                        <p:tgtEl>
                                          <p:spTgt spid="19457"/>
                                        </p:tgtEl>
                                      </p:cBhvr>
                                      <p:by x="70000" y="70000"/>
                                    </p:animScale>
                                  </p:childTnLst>
                                </p:cTn>
                              </p:par>
                            </p:childTnLst>
                          </p:cTn>
                        </p:par>
                        <p:par>
                          <p:cTn id="9" fill="hold">
                            <p:stCondLst>
                              <p:cond delay="2000"/>
                            </p:stCondLst>
                            <p:childTnLst>
                              <p:par>
                                <p:cTn id="10" presetID="9" presetClass="entr" presetSubtype="0" fill="hold" nodeType="afterEffect">
                                  <p:stCondLst>
                                    <p:cond delay="50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dissolve">
                                      <p:cBhvr>
                                        <p:cTn id="12" dur="500"/>
                                        <p:tgtEl>
                                          <p:spTgt spid="17">
                                            <p:txEl>
                                              <p:pRg st="0" end="0"/>
                                            </p:txEl>
                                          </p:spTgt>
                                        </p:tgtEl>
                                      </p:cBhvr>
                                    </p:animEffect>
                                  </p:childTnLst>
                                </p:cTn>
                              </p:par>
                            </p:childTnLst>
                          </p:cTn>
                        </p:par>
                        <p:par>
                          <p:cTn id="13" fill="hold">
                            <p:stCondLst>
                              <p:cond delay="3000"/>
                            </p:stCondLst>
                            <p:childTnLst>
                              <p:par>
                                <p:cTn id="14" presetID="9" presetClass="entr" presetSubtype="0" fill="hold" nodeType="afterEffect">
                                  <p:stCondLst>
                                    <p:cond delay="500"/>
                                  </p:stCondLst>
                                  <p:childTnLst>
                                    <p:set>
                                      <p:cBhvr>
                                        <p:cTn id="15" dur="1" fill="hold">
                                          <p:stCondLst>
                                            <p:cond delay="0"/>
                                          </p:stCondLst>
                                        </p:cTn>
                                        <p:tgtEl>
                                          <p:spTgt spid="17">
                                            <p:txEl>
                                              <p:pRg st="1" end="1"/>
                                            </p:txEl>
                                          </p:spTgt>
                                        </p:tgtEl>
                                        <p:attrNameLst>
                                          <p:attrName>style.visibility</p:attrName>
                                        </p:attrNameLst>
                                      </p:cBhvr>
                                      <p:to>
                                        <p:strVal val="visible"/>
                                      </p:to>
                                    </p:set>
                                    <p:animEffect transition="in" filter="dissolve">
                                      <p:cBhvr>
                                        <p:cTn id="16" dur="500"/>
                                        <p:tgtEl>
                                          <p:spTgt spid="17">
                                            <p:txEl>
                                              <p:pRg st="1" end="1"/>
                                            </p:txEl>
                                          </p:spTgt>
                                        </p:tgtEl>
                                      </p:cBhvr>
                                    </p:animEffect>
                                  </p:childTnLst>
                                </p:cTn>
                              </p:par>
                            </p:childTnLst>
                          </p:cTn>
                        </p:par>
                        <p:par>
                          <p:cTn id="17" fill="hold">
                            <p:stCondLst>
                              <p:cond delay="4000"/>
                            </p:stCondLst>
                            <p:childTnLst>
                              <p:par>
                                <p:cTn id="18" presetID="9" presetClass="entr" presetSubtype="0" fill="hold" nodeType="afterEffect">
                                  <p:stCondLst>
                                    <p:cond delay="500"/>
                                  </p:stCondLst>
                                  <p:childTnLst>
                                    <p:set>
                                      <p:cBhvr>
                                        <p:cTn id="19" dur="1" fill="hold">
                                          <p:stCondLst>
                                            <p:cond delay="0"/>
                                          </p:stCondLst>
                                        </p:cTn>
                                        <p:tgtEl>
                                          <p:spTgt spid="17">
                                            <p:txEl>
                                              <p:pRg st="2" end="2"/>
                                            </p:txEl>
                                          </p:spTgt>
                                        </p:tgtEl>
                                        <p:attrNameLst>
                                          <p:attrName>style.visibility</p:attrName>
                                        </p:attrNameLst>
                                      </p:cBhvr>
                                      <p:to>
                                        <p:strVal val="visible"/>
                                      </p:to>
                                    </p:set>
                                    <p:animEffect transition="in" filter="dissolve">
                                      <p:cBhvr>
                                        <p:cTn id="20" dur="500"/>
                                        <p:tgtEl>
                                          <p:spTgt spid="17">
                                            <p:txEl>
                                              <p:pRg st="2" end="2"/>
                                            </p:txEl>
                                          </p:spTgt>
                                        </p:tgtEl>
                                      </p:cBhvr>
                                    </p:animEffect>
                                  </p:childTnLst>
                                </p:cTn>
                              </p:par>
                            </p:childTnLst>
                          </p:cTn>
                        </p:par>
                        <p:par>
                          <p:cTn id="21" fill="hold">
                            <p:stCondLst>
                              <p:cond delay="5000"/>
                            </p:stCondLst>
                            <p:childTnLst>
                              <p:par>
                                <p:cTn id="22" presetID="9" presetClass="entr" presetSubtype="0" fill="hold" nodeType="afterEffect">
                                  <p:stCondLst>
                                    <p:cond delay="500"/>
                                  </p:stCondLst>
                                  <p:childTnLst>
                                    <p:set>
                                      <p:cBhvr>
                                        <p:cTn id="23" dur="1" fill="hold">
                                          <p:stCondLst>
                                            <p:cond delay="0"/>
                                          </p:stCondLst>
                                        </p:cTn>
                                        <p:tgtEl>
                                          <p:spTgt spid="17">
                                            <p:txEl>
                                              <p:pRg st="3" end="3"/>
                                            </p:txEl>
                                          </p:spTgt>
                                        </p:tgtEl>
                                        <p:attrNameLst>
                                          <p:attrName>style.visibility</p:attrName>
                                        </p:attrNameLst>
                                      </p:cBhvr>
                                      <p:to>
                                        <p:strVal val="visible"/>
                                      </p:to>
                                    </p:set>
                                    <p:animEffect transition="in" filter="dissolve">
                                      <p:cBhvr>
                                        <p:cTn id="24" dur="500"/>
                                        <p:tgtEl>
                                          <p:spTgt spid="1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par>
                          <p:cTn id="30" fill="hold">
                            <p:stCondLst>
                              <p:cond delay="500"/>
                            </p:stCondLst>
                            <p:childTnLst>
                              <p:par>
                                <p:cTn id="31" presetID="22" presetClass="entr" presetSubtype="4"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1000"/>
                                        <p:tgtEl>
                                          <p:spTgt spid="7"/>
                                        </p:tgtEl>
                                      </p:cBhvr>
                                    </p:animEffect>
                                  </p:childTnLst>
                                </p:cTn>
                              </p:par>
                            </p:childTnLst>
                          </p:cTn>
                        </p:par>
                        <p:par>
                          <p:cTn id="34" fill="hold">
                            <p:stCondLst>
                              <p:cond delay="1500"/>
                            </p:stCondLst>
                            <p:childTnLst>
                              <p:par>
                                <p:cTn id="35" presetID="22" presetClass="entr" presetSubtype="1"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up)">
                                      <p:cBhvr>
                                        <p:cTn id="37" dur="500"/>
                                        <p:tgtEl>
                                          <p:spTgt spid="29"/>
                                        </p:tgtEl>
                                      </p:cBhvr>
                                    </p:animEffect>
                                  </p:childTnLst>
                                </p:cTn>
                              </p:par>
                            </p:childTnLst>
                          </p:cTn>
                        </p:par>
                        <p:par>
                          <p:cTn id="38" fill="hold">
                            <p:stCondLst>
                              <p:cond delay="2000"/>
                            </p:stCondLst>
                            <p:childTnLst>
                              <p:par>
                                <p:cTn id="39" presetID="22" presetClass="entr" presetSubtype="1"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500"/>
                                        <p:tgtEl>
                                          <p:spTgt spid="23"/>
                                        </p:tgtEl>
                                      </p:cBhvr>
                                    </p:animEffect>
                                  </p:childTnLst>
                                </p:cTn>
                              </p:par>
                            </p:childTnLst>
                          </p:cTn>
                        </p:par>
                        <p:par>
                          <p:cTn id="42" fill="hold">
                            <p:stCondLst>
                              <p:cond delay="2500"/>
                            </p:stCondLst>
                            <p:childTnLst>
                              <p:par>
                                <p:cTn id="43" presetID="22" presetClass="entr" presetSubtype="1"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19457" grpId="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4" name="Group 23"/>
          <p:cNvGrpSpPr/>
          <p:nvPr/>
        </p:nvGrpSpPr>
        <p:grpSpPr>
          <a:xfrm>
            <a:off x="2270" y="152401"/>
            <a:ext cx="4649747" cy="6476998"/>
            <a:chOff x="2270" y="152401"/>
            <a:chExt cx="4649747" cy="6476998"/>
          </a:xfrm>
        </p:grpSpPr>
        <p:sp>
          <p:nvSpPr>
            <p:cNvPr id="25" name="Freeform: Shape 24"/>
            <p:cNvSpPr/>
            <p:nvPr/>
          </p:nvSpPr>
          <p:spPr>
            <a:xfrm>
              <a:off x="1647916" y="152401"/>
              <a:ext cx="2847888" cy="1701458"/>
            </a:xfrm>
            <a:custGeom>
              <a:avLst/>
              <a:gdLst>
                <a:gd name="connsiteX0" fmla="*/ 0 w 1701458"/>
                <a:gd name="connsiteY0" fmla="*/ 1423944 h 2847888"/>
                <a:gd name="connsiteX1" fmla="*/ 425365 w 1701458"/>
                <a:gd name="connsiteY1" fmla="*/ 1 h 2847888"/>
                <a:gd name="connsiteX2" fmla="*/ 1276094 w 1701458"/>
                <a:gd name="connsiteY2" fmla="*/ 1 h 2847888"/>
                <a:gd name="connsiteX3" fmla="*/ 1701458 w 1701458"/>
                <a:gd name="connsiteY3" fmla="*/ 1423944 h 2847888"/>
                <a:gd name="connsiteX4" fmla="*/ 1276094 w 1701458"/>
                <a:gd name="connsiteY4" fmla="*/ 2847887 h 2847888"/>
                <a:gd name="connsiteX5" fmla="*/ 425365 w 1701458"/>
                <a:gd name="connsiteY5" fmla="*/ 2847887 h 2847888"/>
                <a:gd name="connsiteX6" fmla="*/ 0 w 1701458"/>
                <a:gd name="connsiteY6" fmla="*/ 1423944 h 2847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1458" h="2847888">
                  <a:moveTo>
                    <a:pt x="850729" y="1"/>
                  </a:moveTo>
                  <a:lnTo>
                    <a:pt x="1701457" y="711973"/>
                  </a:lnTo>
                  <a:lnTo>
                    <a:pt x="1701457" y="2135916"/>
                  </a:lnTo>
                  <a:lnTo>
                    <a:pt x="850729" y="2847887"/>
                  </a:lnTo>
                  <a:lnTo>
                    <a:pt x="1" y="2135916"/>
                  </a:lnTo>
                  <a:lnTo>
                    <a:pt x="1" y="711973"/>
                  </a:lnTo>
                  <a:lnTo>
                    <a:pt x="850729" y="1"/>
                  </a:lnTo>
                  <a:close/>
                </a:path>
              </a:pathLst>
            </a:custGeom>
          </p:spPr>
          <p:style>
            <a:lnRef idx="0">
              <a:schemeClr val="lt1">
                <a:hueOff val="0"/>
                <a:satOff val="0"/>
                <a:lumOff val="0"/>
                <a:alphaOff val="0"/>
              </a:schemeClr>
            </a:lnRef>
            <a:fillRef idx="3">
              <a:schemeClr val="accent1">
                <a:shade val="80000"/>
                <a:hueOff val="0"/>
                <a:satOff val="0"/>
                <a:lumOff val="0"/>
                <a:alphaOff val="0"/>
              </a:schemeClr>
            </a:fillRef>
            <a:effectRef idx="3">
              <a:schemeClr val="accent1">
                <a:shade val="80000"/>
                <a:hueOff val="0"/>
                <a:satOff val="0"/>
                <a:lumOff val="0"/>
                <a:alphaOff val="0"/>
              </a:schemeClr>
            </a:effectRef>
            <a:fontRef idx="minor">
              <a:schemeClr val="lt1"/>
            </a:fontRef>
          </p:style>
          <p:txBody>
            <a:bodyPr spcFirstLastPara="0" vert="horz" wrap="square" lIns="535608" tIns="344536" rIns="535608" bIns="344536" numCol="1" spcCol="1270" anchor="ctr" anchorCtr="0">
              <a:noAutofit/>
            </a:bodyPr>
            <a:lstStyle/>
            <a:p>
              <a:pPr marL="0" lvl="0" indent="0" algn="ctr" defTabSz="711200">
                <a:lnSpc>
                  <a:spcPct val="90000"/>
                </a:lnSpc>
                <a:spcBef>
                  <a:spcPct val="0"/>
                </a:spcBef>
                <a:spcAft>
                  <a:spcPct val="35000"/>
                </a:spcAft>
                <a:buNone/>
              </a:pPr>
              <a:endParaRPr lang="en-US" sz="1600" kern="1200" dirty="0"/>
            </a:p>
          </p:txBody>
        </p:sp>
        <p:sp>
          <p:nvSpPr>
            <p:cNvPr id="26" name="Rectangle 25"/>
            <p:cNvSpPr/>
            <p:nvPr/>
          </p:nvSpPr>
          <p:spPr>
            <a:xfrm>
              <a:off x="3210596" y="810806"/>
              <a:ext cx="1441421" cy="77495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Freeform: Shape 26"/>
            <p:cNvSpPr/>
            <p:nvPr/>
          </p:nvSpPr>
          <p:spPr>
            <a:xfrm>
              <a:off x="611274" y="983729"/>
              <a:ext cx="855464" cy="809236"/>
            </a:xfrm>
            <a:custGeom>
              <a:avLst/>
              <a:gdLst>
                <a:gd name="connsiteX0" fmla="*/ 0 w 809236"/>
                <a:gd name="connsiteY0" fmla="*/ 427732 h 855464"/>
                <a:gd name="connsiteX1" fmla="*/ 202309 w 809236"/>
                <a:gd name="connsiteY1" fmla="*/ 0 h 855464"/>
                <a:gd name="connsiteX2" fmla="*/ 606927 w 809236"/>
                <a:gd name="connsiteY2" fmla="*/ 0 h 855464"/>
                <a:gd name="connsiteX3" fmla="*/ 809236 w 809236"/>
                <a:gd name="connsiteY3" fmla="*/ 427732 h 855464"/>
                <a:gd name="connsiteX4" fmla="*/ 606927 w 809236"/>
                <a:gd name="connsiteY4" fmla="*/ 855464 h 855464"/>
                <a:gd name="connsiteX5" fmla="*/ 202309 w 809236"/>
                <a:gd name="connsiteY5" fmla="*/ 855464 h 855464"/>
                <a:gd name="connsiteX6" fmla="*/ 0 w 809236"/>
                <a:gd name="connsiteY6" fmla="*/ 427732 h 855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9236" h="855464">
                  <a:moveTo>
                    <a:pt x="404618" y="0"/>
                  </a:moveTo>
                  <a:lnTo>
                    <a:pt x="809236" y="213866"/>
                  </a:lnTo>
                  <a:lnTo>
                    <a:pt x="809236" y="641598"/>
                  </a:lnTo>
                  <a:lnTo>
                    <a:pt x="404618" y="855464"/>
                  </a:lnTo>
                  <a:lnTo>
                    <a:pt x="0" y="641598"/>
                  </a:lnTo>
                  <a:lnTo>
                    <a:pt x="0" y="213866"/>
                  </a:lnTo>
                  <a:lnTo>
                    <a:pt x="404618" y="0"/>
                  </a:lnTo>
                  <a:close/>
                </a:path>
              </a:pathLst>
            </a:custGeom>
          </p:spPr>
          <p:style>
            <a:lnRef idx="0">
              <a:schemeClr val="lt1">
                <a:hueOff val="0"/>
                <a:satOff val="0"/>
                <a:lumOff val="0"/>
                <a:alphaOff val="0"/>
              </a:schemeClr>
            </a:lnRef>
            <a:fillRef idx="3">
              <a:schemeClr val="accent1">
                <a:shade val="80000"/>
                <a:hueOff val="92696"/>
                <a:satOff val="-9768"/>
                <a:lumOff val="4809"/>
                <a:alphaOff val="0"/>
              </a:schemeClr>
            </a:fillRef>
            <a:effectRef idx="3">
              <a:schemeClr val="accent1">
                <a:shade val="80000"/>
                <a:hueOff val="92696"/>
                <a:satOff val="-9768"/>
                <a:lumOff val="4809"/>
                <a:alphaOff val="0"/>
              </a:schemeClr>
            </a:effectRef>
            <a:fontRef idx="minor">
              <a:schemeClr val="lt1"/>
            </a:fontRef>
          </p:style>
          <p:txBody>
            <a:bodyPr spcFirstLastPara="0" vert="horz" wrap="square" lIns="142577" tIns="134873" rIns="142577" bIns="134873"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28" name="Freeform: Shape 27"/>
            <p:cNvSpPr/>
            <p:nvPr/>
          </p:nvSpPr>
          <p:spPr>
            <a:xfrm>
              <a:off x="685800" y="1689435"/>
              <a:ext cx="2334678" cy="1434765"/>
            </a:xfrm>
            <a:custGeom>
              <a:avLst/>
              <a:gdLst>
                <a:gd name="connsiteX0" fmla="*/ 0 w 1291596"/>
                <a:gd name="connsiteY0" fmla="*/ 1167339 h 2334677"/>
                <a:gd name="connsiteX1" fmla="*/ 322899 w 1291596"/>
                <a:gd name="connsiteY1" fmla="*/ 1 h 2334677"/>
                <a:gd name="connsiteX2" fmla="*/ 968697 w 1291596"/>
                <a:gd name="connsiteY2" fmla="*/ 1 h 2334677"/>
                <a:gd name="connsiteX3" fmla="*/ 1291596 w 1291596"/>
                <a:gd name="connsiteY3" fmla="*/ 1167339 h 2334677"/>
                <a:gd name="connsiteX4" fmla="*/ 968697 w 1291596"/>
                <a:gd name="connsiteY4" fmla="*/ 2334676 h 2334677"/>
                <a:gd name="connsiteX5" fmla="*/ 322899 w 1291596"/>
                <a:gd name="connsiteY5" fmla="*/ 2334676 h 2334677"/>
                <a:gd name="connsiteX6" fmla="*/ 0 w 1291596"/>
                <a:gd name="connsiteY6" fmla="*/ 1167339 h 2334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1596" h="2334677">
                  <a:moveTo>
                    <a:pt x="645798" y="1"/>
                  </a:moveTo>
                  <a:lnTo>
                    <a:pt x="1291595" y="583670"/>
                  </a:lnTo>
                  <a:lnTo>
                    <a:pt x="1291595" y="1751007"/>
                  </a:lnTo>
                  <a:lnTo>
                    <a:pt x="645798" y="2334676"/>
                  </a:lnTo>
                  <a:lnTo>
                    <a:pt x="1" y="1751007"/>
                  </a:lnTo>
                  <a:lnTo>
                    <a:pt x="1" y="583670"/>
                  </a:lnTo>
                  <a:lnTo>
                    <a:pt x="645798" y="1"/>
                  </a:lnTo>
                  <a:close/>
                </a:path>
              </a:pathLst>
            </a:custGeom>
          </p:spPr>
          <p:style>
            <a:lnRef idx="0">
              <a:schemeClr val="lt1">
                <a:hueOff val="0"/>
                <a:satOff val="0"/>
                <a:lumOff val="0"/>
                <a:alphaOff val="0"/>
              </a:schemeClr>
            </a:lnRef>
            <a:fillRef idx="3">
              <a:schemeClr val="accent1">
                <a:shade val="80000"/>
                <a:hueOff val="185392"/>
                <a:satOff val="-19537"/>
                <a:lumOff val="9618"/>
                <a:alphaOff val="0"/>
              </a:schemeClr>
            </a:fillRef>
            <a:effectRef idx="3">
              <a:schemeClr val="accent1">
                <a:shade val="80000"/>
                <a:hueOff val="185392"/>
                <a:satOff val="-19537"/>
                <a:lumOff val="9618"/>
                <a:alphaOff val="0"/>
              </a:schemeClr>
            </a:effectRef>
            <a:fontRef idx="minor">
              <a:schemeClr val="lt1"/>
            </a:fontRef>
          </p:style>
          <p:txBody>
            <a:bodyPr spcFirstLastPara="0" vert="horz" wrap="square" lIns="450074" tIns="276226" rIns="450073" bIns="276227" numCol="1" spcCol="1270" anchor="ctr" anchorCtr="0">
              <a:noAutofit/>
            </a:bodyPr>
            <a:lstStyle/>
            <a:p>
              <a:pPr marL="0" lvl="0" indent="0" algn="ctr" defTabSz="711200">
                <a:lnSpc>
                  <a:spcPct val="90000"/>
                </a:lnSpc>
                <a:spcBef>
                  <a:spcPct val="0"/>
                </a:spcBef>
                <a:spcAft>
                  <a:spcPct val="35000"/>
                </a:spcAft>
                <a:buNone/>
              </a:pPr>
              <a:endParaRPr lang="en-US" sz="1600" kern="1200" dirty="0"/>
            </a:p>
          </p:txBody>
        </p:sp>
        <p:sp>
          <p:nvSpPr>
            <p:cNvPr id="29" name="Rectangle 28"/>
            <p:cNvSpPr/>
            <p:nvPr/>
          </p:nvSpPr>
          <p:spPr>
            <a:xfrm>
              <a:off x="2270" y="2112044"/>
              <a:ext cx="1394924" cy="77495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3" name="Freeform: Shape 112"/>
            <p:cNvSpPr/>
            <p:nvPr/>
          </p:nvSpPr>
          <p:spPr>
            <a:xfrm>
              <a:off x="3542637" y="2133601"/>
              <a:ext cx="876960" cy="967664"/>
            </a:xfrm>
            <a:custGeom>
              <a:avLst/>
              <a:gdLst>
                <a:gd name="connsiteX0" fmla="*/ 0 w 967664"/>
                <a:gd name="connsiteY0" fmla="*/ 438480 h 876960"/>
                <a:gd name="connsiteX1" fmla="*/ 219240 w 967664"/>
                <a:gd name="connsiteY1" fmla="*/ 0 h 876960"/>
                <a:gd name="connsiteX2" fmla="*/ 748424 w 967664"/>
                <a:gd name="connsiteY2" fmla="*/ 0 h 876960"/>
                <a:gd name="connsiteX3" fmla="*/ 967664 w 967664"/>
                <a:gd name="connsiteY3" fmla="*/ 438480 h 876960"/>
                <a:gd name="connsiteX4" fmla="*/ 748424 w 967664"/>
                <a:gd name="connsiteY4" fmla="*/ 876960 h 876960"/>
                <a:gd name="connsiteX5" fmla="*/ 219240 w 967664"/>
                <a:gd name="connsiteY5" fmla="*/ 876960 h 876960"/>
                <a:gd name="connsiteX6" fmla="*/ 0 w 967664"/>
                <a:gd name="connsiteY6" fmla="*/ 438480 h 8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7664" h="876960">
                  <a:moveTo>
                    <a:pt x="483832" y="0"/>
                  </a:moveTo>
                  <a:lnTo>
                    <a:pt x="967663" y="198690"/>
                  </a:lnTo>
                  <a:lnTo>
                    <a:pt x="967663" y="678270"/>
                  </a:lnTo>
                  <a:lnTo>
                    <a:pt x="483832" y="876960"/>
                  </a:lnTo>
                  <a:lnTo>
                    <a:pt x="1" y="678270"/>
                  </a:lnTo>
                  <a:lnTo>
                    <a:pt x="1" y="198690"/>
                  </a:lnTo>
                  <a:lnTo>
                    <a:pt x="483832" y="0"/>
                  </a:lnTo>
                  <a:close/>
                </a:path>
              </a:pathLst>
            </a:custGeom>
          </p:spPr>
          <p:style>
            <a:lnRef idx="0">
              <a:schemeClr val="lt1">
                <a:hueOff val="0"/>
                <a:satOff val="0"/>
                <a:lumOff val="0"/>
                <a:alphaOff val="0"/>
              </a:schemeClr>
            </a:lnRef>
            <a:fillRef idx="3">
              <a:schemeClr val="accent1">
                <a:shade val="80000"/>
                <a:hueOff val="278087"/>
                <a:satOff val="-29305"/>
                <a:lumOff val="14427"/>
                <a:alphaOff val="0"/>
              </a:schemeClr>
            </a:fillRef>
            <a:effectRef idx="3">
              <a:schemeClr val="accent1">
                <a:shade val="80000"/>
                <a:hueOff val="278087"/>
                <a:satOff val="-29305"/>
                <a:lumOff val="14427"/>
                <a:alphaOff val="0"/>
              </a:schemeClr>
            </a:effectRef>
            <a:fontRef idx="minor">
              <a:schemeClr val="lt1"/>
            </a:fontRef>
          </p:style>
          <p:txBody>
            <a:bodyPr spcFirstLastPara="0" vert="horz" wrap="square" lIns="139310" tIns="153719" rIns="139310" bIns="153719"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14" name="Freeform: Shape 113"/>
            <p:cNvSpPr/>
            <p:nvPr/>
          </p:nvSpPr>
          <p:spPr>
            <a:xfrm>
              <a:off x="1647927" y="2975606"/>
              <a:ext cx="2543076" cy="1389345"/>
            </a:xfrm>
            <a:custGeom>
              <a:avLst/>
              <a:gdLst>
                <a:gd name="connsiteX0" fmla="*/ 0 w 1291596"/>
                <a:gd name="connsiteY0" fmla="*/ 1271538 h 2543076"/>
                <a:gd name="connsiteX1" fmla="*/ 322899 w 1291596"/>
                <a:gd name="connsiteY1" fmla="*/ 1 h 2543076"/>
                <a:gd name="connsiteX2" fmla="*/ 968697 w 1291596"/>
                <a:gd name="connsiteY2" fmla="*/ 1 h 2543076"/>
                <a:gd name="connsiteX3" fmla="*/ 1291596 w 1291596"/>
                <a:gd name="connsiteY3" fmla="*/ 1271538 h 2543076"/>
                <a:gd name="connsiteX4" fmla="*/ 968697 w 1291596"/>
                <a:gd name="connsiteY4" fmla="*/ 2543075 h 2543076"/>
                <a:gd name="connsiteX5" fmla="*/ 322899 w 1291596"/>
                <a:gd name="connsiteY5" fmla="*/ 2543075 h 2543076"/>
                <a:gd name="connsiteX6" fmla="*/ 0 w 1291596"/>
                <a:gd name="connsiteY6" fmla="*/ 1271538 h 2543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1596" h="2543076">
                  <a:moveTo>
                    <a:pt x="645798" y="1"/>
                  </a:moveTo>
                  <a:lnTo>
                    <a:pt x="1291595" y="635769"/>
                  </a:lnTo>
                  <a:lnTo>
                    <a:pt x="1291595" y="1907307"/>
                  </a:lnTo>
                  <a:lnTo>
                    <a:pt x="645798" y="2543075"/>
                  </a:lnTo>
                  <a:lnTo>
                    <a:pt x="1" y="1907307"/>
                  </a:lnTo>
                  <a:lnTo>
                    <a:pt x="1" y="635769"/>
                  </a:lnTo>
                  <a:lnTo>
                    <a:pt x="645798" y="1"/>
                  </a:lnTo>
                  <a:close/>
                </a:path>
              </a:pathLst>
            </a:custGeom>
          </p:spPr>
          <p:style>
            <a:lnRef idx="0">
              <a:schemeClr val="lt1">
                <a:hueOff val="0"/>
                <a:satOff val="0"/>
                <a:lumOff val="0"/>
                <a:alphaOff val="0"/>
              </a:schemeClr>
            </a:lnRef>
            <a:fillRef idx="3">
              <a:schemeClr val="accent1">
                <a:shade val="80000"/>
                <a:hueOff val="370783"/>
                <a:satOff val="-39073"/>
                <a:lumOff val="19236"/>
                <a:alphaOff val="0"/>
              </a:schemeClr>
            </a:fillRef>
            <a:effectRef idx="3">
              <a:schemeClr val="accent1">
                <a:shade val="80000"/>
                <a:hueOff val="370783"/>
                <a:satOff val="-39073"/>
                <a:lumOff val="19236"/>
                <a:alphaOff val="0"/>
              </a:schemeClr>
            </a:effectRef>
            <a:fontRef idx="minor">
              <a:schemeClr val="lt1"/>
            </a:fontRef>
          </p:style>
          <p:txBody>
            <a:bodyPr spcFirstLastPara="0" vert="horz" wrap="square" lIns="484806" tIns="276226" rIns="484806" bIns="276227" numCol="1" spcCol="1270" anchor="ctr" anchorCtr="0">
              <a:noAutofit/>
            </a:bodyPr>
            <a:lstStyle/>
            <a:p>
              <a:pPr marL="0" lvl="0" indent="0" algn="ctr" defTabSz="711200">
                <a:lnSpc>
                  <a:spcPct val="90000"/>
                </a:lnSpc>
                <a:spcBef>
                  <a:spcPct val="0"/>
                </a:spcBef>
                <a:spcAft>
                  <a:spcPct val="35000"/>
                </a:spcAft>
                <a:buNone/>
              </a:pPr>
              <a:endParaRPr lang="en-US" sz="1600" kern="1200" dirty="0"/>
            </a:p>
          </p:txBody>
        </p:sp>
        <p:sp>
          <p:nvSpPr>
            <p:cNvPr id="115" name="Rectangle 114"/>
            <p:cNvSpPr/>
            <p:nvPr/>
          </p:nvSpPr>
          <p:spPr>
            <a:xfrm>
              <a:off x="3210596" y="3208352"/>
              <a:ext cx="1441421" cy="77495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6" name="Freeform: Shape 115"/>
            <p:cNvSpPr/>
            <p:nvPr/>
          </p:nvSpPr>
          <p:spPr>
            <a:xfrm>
              <a:off x="533401" y="3176733"/>
              <a:ext cx="973340" cy="838195"/>
            </a:xfrm>
            <a:custGeom>
              <a:avLst/>
              <a:gdLst>
                <a:gd name="connsiteX0" fmla="*/ 0 w 838194"/>
                <a:gd name="connsiteY0" fmla="*/ 486670 h 973339"/>
                <a:gd name="connsiteX1" fmla="*/ 209549 w 838194"/>
                <a:gd name="connsiteY1" fmla="*/ 0 h 973339"/>
                <a:gd name="connsiteX2" fmla="*/ 628646 w 838194"/>
                <a:gd name="connsiteY2" fmla="*/ 0 h 973339"/>
                <a:gd name="connsiteX3" fmla="*/ 838194 w 838194"/>
                <a:gd name="connsiteY3" fmla="*/ 486670 h 973339"/>
                <a:gd name="connsiteX4" fmla="*/ 628646 w 838194"/>
                <a:gd name="connsiteY4" fmla="*/ 973339 h 973339"/>
                <a:gd name="connsiteX5" fmla="*/ 209549 w 838194"/>
                <a:gd name="connsiteY5" fmla="*/ 973339 h 973339"/>
                <a:gd name="connsiteX6" fmla="*/ 0 w 838194"/>
                <a:gd name="connsiteY6" fmla="*/ 486670 h 973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194" h="973339">
                  <a:moveTo>
                    <a:pt x="419097" y="1"/>
                  </a:moveTo>
                  <a:lnTo>
                    <a:pt x="838194" y="243336"/>
                  </a:lnTo>
                  <a:lnTo>
                    <a:pt x="838194" y="730005"/>
                  </a:lnTo>
                  <a:lnTo>
                    <a:pt x="419097" y="973338"/>
                  </a:lnTo>
                  <a:lnTo>
                    <a:pt x="0" y="730005"/>
                  </a:lnTo>
                  <a:lnTo>
                    <a:pt x="0" y="243336"/>
                  </a:lnTo>
                  <a:lnTo>
                    <a:pt x="419097" y="1"/>
                  </a:lnTo>
                  <a:close/>
                </a:path>
              </a:pathLst>
            </a:custGeom>
          </p:spPr>
          <p:style>
            <a:lnRef idx="0">
              <a:schemeClr val="lt1">
                <a:hueOff val="0"/>
                <a:satOff val="0"/>
                <a:lumOff val="0"/>
                <a:alphaOff val="0"/>
              </a:schemeClr>
            </a:lnRef>
            <a:fillRef idx="3">
              <a:schemeClr val="accent1">
                <a:shade val="80000"/>
                <a:hueOff val="463479"/>
                <a:satOff val="-48842"/>
                <a:lumOff val="24046"/>
                <a:alphaOff val="0"/>
              </a:schemeClr>
            </a:fillRef>
            <a:effectRef idx="3">
              <a:schemeClr val="accent1">
                <a:shade val="80000"/>
                <a:hueOff val="463479"/>
                <a:satOff val="-48842"/>
                <a:lumOff val="24046"/>
                <a:alphaOff val="0"/>
              </a:schemeClr>
            </a:effectRef>
            <a:fontRef idx="minor">
              <a:schemeClr val="lt1"/>
            </a:fontRef>
          </p:style>
          <p:txBody>
            <a:bodyPr spcFirstLastPara="0" vert="horz" wrap="square" lIns="162224" tIns="139699" rIns="162223" bIns="13970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17" name="Freeform: Shape 116"/>
            <p:cNvSpPr/>
            <p:nvPr/>
          </p:nvSpPr>
          <p:spPr>
            <a:xfrm>
              <a:off x="685802" y="4171133"/>
              <a:ext cx="2334678" cy="1291597"/>
            </a:xfrm>
            <a:custGeom>
              <a:avLst/>
              <a:gdLst>
                <a:gd name="connsiteX0" fmla="*/ 0 w 1291596"/>
                <a:gd name="connsiteY0" fmla="*/ 1167339 h 2334677"/>
                <a:gd name="connsiteX1" fmla="*/ 322899 w 1291596"/>
                <a:gd name="connsiteY1" fmla="*/ 1 h 2334677"/>
                <a:gd name="connsiteX2" fmla="*/ 968697 w 1291596"/>
                <a:gd name="connsiteY2" fmla="*/ 1 h 2334677"/>
                <a:gd name="connsiteX3" fmla="*/ 1291596 w 1291596"/>
                <a:gd name="connsiteY3" fmla="*/ 1167339 h 2334677"/>
                <a:gd name="connsiteX4" fmla="*/ 968697 w 1291596"/>
                <a:gd name="connsiteY4" fmla="*/ 2334676 h 2334677"/>
                <a:gd name="connsiteX5" fmla="*/ 322899 w 1291596"/>
                <a:gd name="connsiteY5" fmla="*/ 2334676 h 2334677"/>
                <a:gd name="connsiteX6" fmla="*/ 0 w 1291596"/>
                <a:gd name="connsiteY6" fmla="*/ 1167339 h 2334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1596" h="2334677">
                  <a:moveTo>
                    <a:pt x="645798" y="1"/>
                  </a:moveTo>
                  <a:lnTo>
                    <a:pt x="1291595" y="583670"/>
                  </a:lnTo>
                  <a:lnTo>
                    <a:pt x="1291595" y="1751007"/>
                  </a:lnTo>
                  <a:lnTo>
                    <a:pt x="645798" y="2334676"/>
                  </a:lnTo>
                  <a:lnTo>
                    <a:pt x="1" y="1751007"/>
                  </a:lnTo>
                  <a:lnTo>
                    <a:pt x="1" y="583670"/>
                  </a:lnTo>
                  <a:lnTo>
                    <a:pt x="645798" y="1"/>
                  </a:lnTo>
                  <a:close/>
                </a:path>
              </a:pathLst>
            </a:custGeom>
          </p:spPr>
          <p:style>
            <a:lnRef idx="0">
              <a:schemeClr val="lt1">
                <a:hueOff val="0"/>
                <a:satOff val="0"/>
                <a:lumOff val="0"/>
                <a:alphaOff val="0"/>
              </a:schemeClr>
            </a:lnRef>
            <a:fillRef idx="3">
              <a:schemeClr val="accent1">
                <a:shade val="80000"/>
                <a:hueOff val="556175"/>
                <a:satOff val="-58610"/>
                <a:lumOff val="28855"/>
                <a:alphaOff val="0"/>
              </a:schemeClr>
            </a:fillRef>
            <a:effectRef idx="3">
              <a:schemeClr val="accent1">
                <a:shade val="80000"/>
                <a:hueOff val="556175"/>
                <a:satOff val="-58610"/>
                <a:lumOff val="28855"/>
                <a:alphaOff val="0"/>
              </a:schemeClr>
            </a:effectRef>
            <a:fontRef idx="minor">
              <a:schemeClr val="lt1"/>
            </a:fontRef>
          </p:style>
          <p:txBody>
            <a:bodyPr spcFirstLastPara="0" vert="horz" wrap="square" lIns="389114" tIns="215266" rIns="389113" bIns="215267"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endParaRPr lang="en-US" sz="1600" kern="1200" dirty="0"/>
            </a:p>
          </p:txBody>
        </p:sp>
        <p:sp>
          <p:nvSpPr>
            <p:cNvPr id="118" name="Rectangle 117"/>
            <p:cNvSpPr/>
            <p:nvPr/>
          </p:nvSpPr>
          <p:spPr>
            <a:xfrm>
              <a:off x="2270" y="4304659"/>
              <a:ext cx="1394924" cy="77495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9" name="Freeform: Shape 118"/>
            <p:cNvSpPr/>
            <p:nvPr/>
          </p:nvSpPr>
          <p:spPr>
            <a:xfrm>
              <a:off x="3467759" y="4551212"/>
              <a:ext cx="799437" cy="858989"/>
            </a:xfrm>
            <a:custGeom>
              <a:avLst/>
              <a:gdLst>
                <a:gd name="connsiteX0" fmla="*/ 0 w 858989"/>
                <a:gd name="connsiteY0" fmla="*/ 399719 h 799437"/>
                <a:gd name="connsiteX1" fmla="*/ 199859 w 858989"/>
                <a:gd name="connsiteY1" fmla="*/ 0 h 799437"/>
                <a:gd name="connsiteX2" fmla="*/ 659130 w 858989"/>
                <a:gd name="connsiteY2" fmla="*/ 0 h 799437"/>
                <a:gd name="connsiteX3" fmla="*/ 858989 w 858989"/>
                <a:gd name="connsiteY3" fmla="*/ 399719 h 799437"/>
                <a:gd name="connsiteX4" fmla="*/ 659130 w 858989"/>
                <a:gd name="connsiteY4" fmla="*/ 799437 h 799437"/>
                <a:gd name="connsiteX5" fmla="*/ 199859 w 858989"/>
                <a:gd name="connsiteY5" fmla="*/ 799437 h 799437"/>
                <a:gd name="connsiteX6" fmla="*/ 0 w 858989"/>
                <a:gd name="connsiteY6" fmla="*/ 399719 h 799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989" h="799437">
                  <a:moveTo>
                    <a:pt x="429494" y="0"/>
                  </a:moveTo>
                  <a:lnTo>
                    <a:pt x="858989" y="186003"/>
                  </a:lnTo>
                  <a:lnTo>
                    <a:pt x="858989" y="613434"/>
                  </a:lnTo>
                  <a:lnTo>
                    <a:pt x="429494" y="799437"/>
                  </a:lnTo>
                  <a:lnTo>
                    <a:pt x="0" y="613434"/>
                  </a:lnTo>
                  <a:lnTo>
                    <a:pt x="0" y="186003"/>
                  </a:lnTo>
                  <a:lnTo>
                    <a:pt x="429494" y="0"/>
                  </a:lnTo>
                  <a:close/>
                </a:path>
              </a:pathLst>
            </a:custGeom>
          </p:spPr>
          <p:style>
            <a:lnRef idx="0">
              <a:schemeClr val="lt1">
                <a:hueOff val="0"/>
                <a:satOff val="0"/>
                <a:lumOff val="0"/>
                <a:alphaOff val="0"/>
              </a:schemeClr>
            </a:lnRef>
            <a:fillRef idx="3">
              <a:schemeClr val="accent1">
                <a:shade val="80000"/>
                <a:hueOff val="648871"/>
                <a:satOff val="-68378"/>
                <a:lumOff val="33664"/>
                <a:alphaOff val="0"/>
              </a:schemeClr>
            </a:fillRef>
            <a:effectRef idx="3">
              <a:schemeClr val="accent1">
                <a:shade val="80000"/>
                <a:hueOff val="648871"/>
                <a:satOff val="-68378"/>
                <a:lumOff val="33664"/>
                <a:alphaOff val="0"/>
              </a:schemeClr>
            </a:effectRef>
            <a:fontRef idx="minor">
              <a:schemeClr val="lt1"/>
            </a:fontRef>
          </p:style>
          <p:txBody>
            <a:bodyPr spcFirstLastPara="0" vert="horz" wrap="square" lIns="128621" tIns="138202" rIns="128621" bIns="138202"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20" name="Freeform: Shape 119"/>
            <p:cNvSpPr/>
            <p:nvPr/>
          </p:nvSpPr>
          <p:spPr>
            <a:xfrm>
              <a:off x="1876502" y="5337803"/>
              <a:ext cx="2238298" cy="1291596"/>
            </a:xfrm>
            <a:custGeom>
              <a:avLst/>
              <a:gdLst>
                <a:gd name="connsiteX0" fmla="*/ 0 w 1291596"/>
                <a:gd name="connsiteY0" fmla="*/ 1119149 h 2238298"/>
                <a:gd name="connsiteX1" fmla="*/ 322899 w 1291596"/>
                <a:gd name="connsiteY1" fmla="*/ 1 h 2238298"/>
                <a:gd name="connsiteX2" fmla="*/ 968697 w 1291596"/>
                <a:gd name="connsiteY2" fmla="*/ 1 h 2238298"/>
                <a:gd name="connsiteX3" fmla="*/ 1291596 w 1291596"/>
                <a:gd name="connsiteY3" fmla="*/ 1119149 h 2238298"/>
                <a:gd name="connsiteX4" fmla="*/ 968697 w 1291596"/>
                <a:gd name="connsiteY4" fmla="*/ 2238297 h 2238298"/>
                <a:gd name="connsiteX5" fmla="*/ 322899 w 1291596"/>
                <a:gd name="connsiteY5" fmla="*/ 2238297 h 2238298"/>
                <a:gd name="connsiteX6" fmla="*/ 0 w 1291596"/>
                <a:gd name="connsiteY6" fmla="*/ 1119149 h 223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1596" h="2238298">
                  <a:moveTo>
                    <a:pt x="645798" y="1"/>
                  </a:moveTo>
                  <a:lnTo>
                    <a:pt x="1291595" y="559575"/>
                  </a:lnTo>
                  <a:lnTo>
                    <a:pt x="1291595" y="1678723"/>
                  </a:lnTo>
                  <a:lnTo>
                    <a:pt x="645798" y="2238297"/>
                  </a:lnTo>
                  <a:lnTo>
                    <a:pt x="1" y="1678723"/>
                  </a:lnTo>
                  <a:lnTo>
                    <a:pt x="1" y="559575"/>
                  </a:lnTo>
                  <a:lnTo>
                    <a:pt x="645798" y="1"/>
                  </a:lnTo>
                  <a:close/>
                </a:path>
              </a:pathLst>
            </a:custGeom>
          </p:spPr>
          <p:style>
            <a:lnRef idx="0">
              <a:schemeClr val="lt1">
                <a:hueOff val="0"/>
                <a:satOff val="0"/>
                <a:lumOff val="0"/>
                <a:alphaOff val="0"/>
              </a:schemeClr>
            </a:lnRef>
            <a:fillRef idx="3">
              <a:schemeClr val="accent1">
                <a:shade val="80000"/>
                <a:hueOff val="741567"/>
                <a:satOff val="-78147"/>
                <a:lumOff val="38473"/>
                <a:alphaOff val="0"/>
              </a:schemeClr>
            </a:fillRef>
            <a:effectRef idx="3">
              <a:schemeClr val="accent1">
                <a:shade val="80000"/>
                <a:hueOff val="741567"/>
                <a:satOff val="-78147"/>
                <a:lumOff val="38473"/>
                <a:alphaOff val="0"/>
              </a:schemeClr>
            </a:effectRef>
            <a:fontRef idx="minor">
              <a:schemeClr val="lt1"/>
            </a:fontRef>
          </p:style>
          <p:txBody>
            <a:bodyPr spcFirstLastPara="0" vert="horz" wrap="square" lIns="434010" tIns="276226" rIns="434010" bIns="276226"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endParaRPr lang="en-US" sz="1600" kern="1200" dirty="0"/>
            </a:p>
          </p:txBody>
        </p:sp>
        <p:sp>
          <p:nvSpPr>
            <p:cNvPr id="121" name="Rectangle 120"/>
            <p:cNvSpPr/>
            <p:nvPr/>
          </p:nvSpPr>
          <p:spPr>
            <a:xfrm>
              <a:off x="3210596" y="5400966"/>
              <a:ext cx="1441421" cy="77495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2" name="Freeform: Shape 121"/>
            <p:cNvSpPr/>
            <p:nvPr/>
          </p:nvSpPr>
          <p:spPr>
            <a:xfrm>
              <a:off x="516135" y="5434819"/>
              <a:ext cx="1160266" cy="889781"/>
            </a:xfrm>
            <a:custGeom>
              <a:avLst/>
              <a:gdLst>
                <a:gd name="connsiteX0" fmla="*/ 0 w 889780"/>
                <a:gd name="connsiteY0" fmla="*/ 580133 h 1160265"/>
                <a:gd name="connsiteX1" fmla="*/ 222445 w 889780"/>
                <a:gd name="connsiteY1" fmla="*/ 0 h 1160265"/>
                <a:gd name="connsiteX2" fmla="*/ 667335 w 889780"/>
                <a:gd name="connsiteY2" fmla="*/ 0 h 1160265"/>
                <a:gd name="connsiteX3" fmla="*/ 889780 w 889780"/>
                <a:gd name="connsiteY3" fmla="*/ 580133 h 1160265"/>
                <a:gd name="connsiteX4" fmla="*/ 667335 w 889780"/>
                <a:gd name="connsiteY4" fmla="*/ 1160265 h 1160265"/>
                <a:gd name="connsiteX5" fmla="*/ 222445 w 889780"/>
                <a:gd name="connsiteY5" fmla="*/ 1160265 h 1160265"/>
                <a:gd name="connsiteX6" fmla="*/ 0 w 889780"/>
                <a:gd name="connsiteY6" fmla="*/ 580133 h 1160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9780" h="1160265">
                  <a:moveTo>
                    <a:pt x="444890" y="1"/>
                  </a:moveTo>
                  <a:lnTo>
                    <a:pt x="889780" y="290067"/>
                  </a:lnTo>
                  <a:lnTo>
                    <a:pt x="889780" y="870198"/>
                  </a:lnTo>
                  <a:lnTo>
                    <a:pt x="444890" y="1160264"/>
                  </a:lnTo>
                  <a:lnTo>
                    <a:pt x="0" y="870198"/>
                  </a:lnTo>
                  <a:lnTo>
                    <a:pt x="0" y="290067"/>
                  </a:lnTo>
                  <a:lnTo>
                    <a:pt x="444890" y="1"/>
                  </a:lnTo>
                  <a:close/>
                </a:path>
              </a:pathLst>
            </a:custGeom>
          </p:spPr>
          <p:style>
            <a:lnRef idx="0">
              <a:schemeClr val="lt1">
                <a:hueOff val="0"/>
                <a:satOff val="0"/>
                <a:lumOff val="0"/>
                <a:alphaOff val="0"/>
              </a:schemeClr>
            </a:lnRef>
            <a:fillRef idx="3">
              <a:schemeClr val="accent1">
                <a:shade val="80000"/>
                <a:hueOff val="834262"/>
                <a:satOff val="-87915"/>
                <a:lumOff val="43282"/>
                <a:alphaOff val="0"/>
              </a:schemeClr>
            </a:fillRef>
            <a:effectRef idx="3">
              <a:schemeClr val="accent1">
                <a:shade val="80000"/>
                <a:hueOff val="834262"/>
                <a:satOff val="-87915"/>
                <a:lumOff val="43282"/>
                <a:alphaOff val="0"/>
              </a:schemeClr>
            </a:effectRef>
            <a:fontRef idx="minor">
              <a:schemeClr val="lt1"/>
            </a:fontRef>
          </p:style>
          <p:txBody>
            <a:bodyPr spcFirstLastPara="0" vert="horz" wrap="square" lIns="193378" tIns="148298" rIns="193378" bIns="148297"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
        <p:nvSpPr>
          <p:cNvPr id="90" name="Rectangle 89">
            <a:extLst/>
          </p:cNvPr>
          <p:cNvSpPr/>
          <p:nvPr/>
        </p:nvSpPr>
        <p:spPr bwMode="auto">
          <a:xfrm>
            <a:off x="6302357" y="397569"/>
            <a:ext cx="1771650" cy="64005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Loan Processor prime</a:t>
            </a:r>
          </a:p>
        </p:txBody>
      </p:sp>
      <p:sp>
        <p:nvSpPr>
          <p:cNvPr id="91" name="Rectangle 90">
            <a:extLst/>
          </p:cNvPr>
          <p:cNvSpPr/>
          <p:nvPr/>
        </p:nvSpPr>
        <p:spPr bwMode="auto">
          <a:xfrm>
            <a:off x="5791015" y="1739074"/>
            <a:ext cx="1501942" cy="51169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Credit Policy</a:t>
            </a:r>
          </a:p>
        </p:txBody>
      </p:sp>
      <p:sp>
        <p:nvSpPr>
          <p:cNvPr id="92" name="Rectangle 91">
            <a:extLst/>
          </p:cNvPr>
          <p:cNvSpPr/>
          <p:nvPr/>
        </p:nvSpPr>
        <p:spPr bwMode="auto">
          <a:xfrm>
            <a:off x="7954193" y="1739074"/>
            <a:ext cx="1447800" cy="51169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Underwriting</a:t>
            </a:r>
          </a:p>
        </p:txBody>
      </p:sp>
      <p:sp>
        <p:nvSpPr>
          <p:cNvPr id="93" name="Rectangle 92">
            <a:extLst/>
          </p:cNvPr>
          <p:cNvSpPr/>
          <p:nvPr/>
        </p:nvSpPr>
        <p:spPr bwMode="auto">
          <a:xfrm>
            <a:off x="9959957" y="1739074"/>
            <a:ext cx="1447800" cy="51169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Funding</a:t>
            </a:r>
          </a:p>
        </p:txBody>
      </p:sp>
      <p:sp>
        <p:nvSpPr>
          <p:cNvPr id="94" name="Rectangle 93">
            <a:extLst/>
          </p:cNvPr>
          <p:cNvSpPr/>
          <p:nvPr/>
        </p:nvSpPr>
        <p:spPr bwMode="auto">
          <a:xfrm>
            <a:off x="9292203" y="381000"/>
            <a:ext cx="1886954" cy="64005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Loan Processor sub-prime</a:t>
            </a:r>
          </a:p>
        </p:txBody>
      </p:sp>
      <p:cxnSp>
        <p:nvCxnSpPr>
          <p:cNvPr id="95" name="Straight Connector 94">
            <a:extLst/>
          </p:cNvPr>
          <p:cNvCxnSpPr>
            <a:stCxn id="90" idx="2"/>
            <a:endCxn id="91" idx="0"/>
          </p:cNvCxnSpPr>
          <p:nvPr/>
        </p:nvCxnSpPr>
        <p:spPr bwMode="auto">
          <a:xfrm flipH="1">
            <a:off x="6541986" y="1037621"/>
            <a:ext cx="646196" cy="701453"/>
          </a:xfrm>
          <a:prstGeom prst="line">
            <a:avLst/>
          </a:prstGeom>
          <a:noFill/>
          <a:ln w="9525" cap="flat" cmpd="sng" algn="ctr">
            <a:solidFill>
              <a:schemeClr val="tx1"/>
            </a:solidFill>
            <a:prstDash val="solid"/>
            <a:round/>
            <a:headEnd type="none" w="med" len="med"/>
            <a:tailEnd type="none" w="med" len="med"/>
          </a:ln>
          <a:effectLst/>
        </p:spPr>
      </p:cxnSp>
      <p:cxnSp>
        <p:nvCxnSpPr>
          <p:cNvPr id="96" name="Straight Connector 95">
            <a:extLst/>
          </p:cNvPr>
          <p:cNvCxnSpPr>
            <a:cxnSpLocks/>
            <a:stCxn id="90" idx="2"/>
            <a:endCxn id="92" idx="0"/>
          </p:cNvCxnSpPr>
          <p:nvPr/>
        </p:nvCxnSpPr>
        <p:spPr bwMode="auto">
          <a:xfrm>
            <a:off x="7188182" y="1037621"/>
            <a:ext cx="1489911" cy="701453"/>
          </a:xfrm>
          <a:prstGeom prst="line">
            <a:avLst/>
          </a:prstGeom>
          <a:noFill/>
          <a:ln w="9525" cap="flat" cmpd="sng" algn="ctr">
            <a:solidFill>
              <a:schemeClr val="tx1"/>
            </a:solidFill>
            <a:prstDash val="solid"/>
            <a:round/>
            <a:headEnd type="none" w="med" len="med"/>
            <a:tailEnd type="none" w="med" len="med"/>
          </a:ln>
          <a:effectLst/>
        </p:spPr>
      </p:cxnSp>
      <p:cxnSp>
        <p:nvCxnSpPr>
          <p:cNvPr id="97" name="Straight Connector 96">
            <a:extLst/>
          </p:cNvPr>
          <p:cNvCxnSpPr>
            <a:cxnSpLocks/>
            <a:stCxn id="90" idx="2"/>
            <a:endCxn id="93" idx="0"/>
          </p:cNvCxnSpPr>
          <p:nvPr/>
        </p:nvCxnSpPr>
        <p:spPr bwMode="auto">
          <a:xfrm>
            <a:off x="7188182" y="1037621"/>
            <a:ext cx="3495675" cy="701453"/>
          </a:xfrm>
          <a:prstGeom prst="line">
            <a:avLst/>
          </a:prstGeom>
          <a:noFill/>
          <a:ln w="9525" cap="flat" cmpd="sng" algn="ctr">
            <a:solidFill>
              <a:schemeClr val="tx1"/>
            </a:solidFill>
            <a:prstDash val="solid"/>
            <a:round/>
            <a:headEnd type="none" w="med" len="med"/>
            <a:tailEnd type="none" w="med" len="med"/>
          </a:ln>
          <a:effectLst/>
        </p:spPr>
      </p:cxnSp>
      <p:cxnSp>
        <p:nvCxnSpPr>
          <p:cNvPr id="98" name="Straight Connector 97">
            <a:extLst/>
          </p:cNvPr>
          <p:cNvCxnSpPr>
            <a:cxnSpLocks/>
            <a:stCxn id="94" idx="2"/>
            <a:endCxn id="91" idx="0"/>
          </p:cNvCxnSpPr>
          <p:nvPr/>
        </p:nvCxnSpPr>
        <p:spPr bwMode="auto">
          <a:xfrm flipH="1">
            <a:off x="6541986" y="1021052"/>
            <a:ext cx="3693694" cy="718022"/>
          </a:xfrm>
          <a:prstGeom prst="line">
            <a:avLst/>
          </a:prstGeom>
          <a:noFill/>
          <a:ln w="9525" cap="flat" cmpd="sng" algn="ctr">
            <a:solidFill>
              <a:schemeClr val="tx1"/>
            </a:solidFill>
            <a:prstDash val="solid"/>
            <a:round/>
            <a:headEnd type="none" w="med" len="med"/>
            <a:tailEnd type="none" w="med" len="med"/>
          </a:ln>
          <a:effectLst/>
        </p:spPr>
      </p:cxnSp>
      <p:cxnSp>
        <p:nvCxnSpPr>
          <p:cNvPr id="99" name="Straight Connector 98">
            <a:extLst/>
          </p:cNvPr>
          <p:cNvCxnSpPr>
            <a:cxnSpLocks/>
            <a:stCxn id="94" idx="2"/>
            <a:endCxn id="92" idx="0"/>
          </p:cNvCxnSpPr>
          <p:nvPr/>
        </p:nvCxnSpPr>
        <p:spPr bwMode="auto">
          <a:xfrm flipH="1">
            <a:off x="8678093" y="1021052"/>
            <a:ext cx="1557587" cy="718022"/>
          </a:xfrm>
          <a:prstGeom prst="line">
            <a:avLst/>
          </a:prstGeom>
          <a:noFill/>
          <a:ln w="9525" cap="flat" cmpd="sng" algn="ctr">
            <a:solidFill>
              <a:schemeClr val="tx1"/>
            </a:solidFill>
            <a:prstDash val="solid"/>
            <a:round/>
            <a:headEnd type="none" w="med" len="med"/>
            <a:tailEnd type="none" w="med" len="med"/>
          </a:ln>
          <a:effectLst/>
        </p:spPr>
      </p:cxnSp>
      <p:cxnSp>
        <p:nvCxnSpPr>
          <p:cNvPr id="100" name="Straight Connector 99">
            <a:extLst/>
          </p:cNvPr>
          <p:cNvCxnSpPr>
            <a:cxnSpLocks/>
            <a:stCxn id="94" idx="2"/>
            <a:endCxn id="93" idx="0"/>
          </p:cNvCxnSpPr>
          <p:nvPr/>
        </p:nvCxnSpPr>
        <p:spPr bwMode="auto">
          <a:xfrm>
            <a:off x="10235680" y="1021052"/>
            <a:ext cx="448177" cy="718022"/>
          </a:xfrm>
          <a:prstGeom prst="line">
            <a:avLst/>
          </a:prstGeom>
          <a:noFill/>
          <a:ln w="9525" cap="flat" cmpd="sng" algn="ctr">
            <a:solidFill>
              <a:schemeClr val="tx1"/>
            </a:solidFill>
            <a:prstDash val="solid"/>
            <a:round/>
            <a:headEnd type="none" w="med" len="med"/>
            <a:tailEnd type="none" w="med" len="med"/>
          </a:ln>
          <a:effectLst/>
        </p:spPr>
      </p:cxnSp>
      <p:cxnSp>
        <p:nvCxnSpPr>
          <p:cNvPr id="101" name="Straight Connector 100">
            <a:extLst/>
          </p:cNvPr>
          <p:cNvCxnSpPr>
            <a:cxnSpLocks/>
            <a:stCxn id="90" idx="3"/>
          </p:cNvCxnSpPr>
          <p:nvPr/>
        </p:nvCxnSpPr>
        <p:spPr bwMode="auto">
          <a:xfrm>
            <a:off x="8074007" y="717595"/>
            <a:ext cx="1218196" cy="0"/>
          </a:xfrm>
          <a:prstGeom prst="line">
            <a:avLst/>
          </a:prstGeom>
          <a:noFill/>
          <a:ln w="9525" cap="flat" cmpd="sng" algn="ctr">
            <a:solidFill>
              <a:schemeClr val="tx1"/>
            </a:solidFill>
            <a:prstDash val="solid"/>
            <a:round/>
            <a:headEnd type="none" w="med" len="med"/>
            <a:tailEnd type="none" w="med" len="med"/>
          </a:ln>
          <a:effectLst/>
        </p:spPr>
      </p:cxnSp>
      <p:sp>
        <p:nvSpPr>
          <p:cNvPr id="102" name="Rectangle 101">
            <a:extLst/>
          </p:cNvPr>
          <p:cNvSpPr/>
          <p:nvPr/>
        </p:nvSpPr>
        <p:spPr bwMode="auto">
          <a:xfrm>
            <a:off x="6142939" y="3172968"/>
            <a:ext cx="1771650" cy="64005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Loan Processor Prime</a:t>
            </a:r>
          </a:p>
        </p:txBody>
      </p:sp>
      <p:sp>
        <p:nvSpPr>
          <p:cNvPr id="103" name="Rectangle 102">
            <a:extLst/>
          </p:cNvPr>
          <p:cNvSpPr/>
          <p:nvPr/>
        </p:nvSpPr>
        <p:spPr bwMode="auto">
          <a:xfrm>
            <a:off x="5820374" y="5586984"/>
            <a:ext cx="1501942" cy="51169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Credit Policy</a:t>
            </a:r>
          </a:p>
        </p:txBody>
      </p:sp>
      <p:sp>
        <p:nvSpPr>
          <p:cNvPr id="104" name="Rectangle 103">
            <a:extLst/>
          </p:cNvPr>
          <p:cNvSpPr/>
          <p:nvPr/>
        </p:nvSpPr>
        <p:spPr bwMode="auto">
          <a:xfrm>
            <a:off x="7879496" y="5586984"/>
            <a:ext cx="1447800" cy="51169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Underwriting</a:t>
            </a:r>
          </a:p>
        </p:txBody>
      </p:sp>
      <p:sp>
        <p:nvSpPr>
          <p:cNvPr id="105" name="Rectangle 104">
            <a:extLst/>
          </p:cNvPr>
          <p:cNvSpPr/>
          <p:nvPr/>
        </p:nvSpPr>
        <p:spPr bwMode="auto">
          <a:xfrm>
            <a:off x="9859694" y="5586984"/>
            <a:ext cx="1447800" cy="51169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Funding</a:t>
            </a:r>
          </a:p>
        </p:txBody>
      </p:sp>
      <p:sp>
        <p:nvSpPr>
          <p:cNvPr id="106" name="Rectangle 105">
            <a:extLst/>
          </p:cNvPr>
          <p:cNvSpPr/>
          <p:nvPr/>
        </p:nvSpPr>
        <p:spPr bwMode="auto">
          <a:xfrm>
            <a:off x="9198818" y="3172968"/>
            <a:ext cx="1886954" cy="64005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Loan Processor Sub-Prime</a:t>
            </a:r>
          </a:p>
        </p:txBody>
      </p:sp>
      <p:sp>
        <p:nvSpPr>
          <p:cNvPr id="107" name="Minus 53">
            <a:extLst/>
          </p:cNvPr>
          <p:cNvSpPr/>
          <p:nvPr/>
        </p:nvSpPr>
        <p:spPr bwMode="auto">
          <a:xfrm>
            <a:off x="5029200" y="4251960"/>
            <a:ext cx="7086600" cy="914400"/>
          </a:xfrm>
          <a:prstGeom prst="mathMinus">
            <a:avLst/>
          </a:prstGeo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08" name="Up-Down Arrow 56">
            <a:extLst/>
          </p:cNvPr>
          <p:cNvSpPr/>
          <p:nvPr/>
        </p:nvSpPr>
        <p:spPr bwMode="auto">
          <a:xfrm>
            <a:off x="9965260" y="3826173"/>
            <a:ext cx="354070" cy="745828"/>
          </a:xfrm>
          <a:prstGeom prst="up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09" name="Up-Down Arrow 57">
            <a:extLst/>
          </p:cNvPr>
          <p:cNvSpPr/>
          <p:nvPr/>
        </p:nvSpPr>
        <p:spPr bwMode="auto">
          <a:xfrm>
            <a:off x="6851729" y="3826173"/>
            <a:ext cx="354070" cy="745828"/>
          </a:xfrm>
          <a:prstGeom prst="up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10" name="Up-Down Arrow 58">
            <a:extLst/>
          </p:cNvPr>
          <p:cNvSpPr/>
          <p:nvPr/>
        </p:nvSpPr>
        <p:spPr bwMode="auto">
          <a:xfrm>
            <a:off x="10406559" y="4828510"/>
            <a:ext cx="354070" cy="748393"/>
          </a:xfrm>
          <a:prstGeom prst="up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11" name="Up-Down Arrow 59">
            <a:extLst/>
          </p:cNvPr>
          <p:cNvSpPr/>
          <p:nvPr/>
        </p:nvSpPr>
        <p:spPr bwMode="auto">
          <a:xfrm>
            <a:off x="8422512" y="4828510"/>
            <a:ext cx="354070" cy="748393"/>
          </a:xfrm>
          <a:prstGeom prst="up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12" name="Up-Down Arrow 60">
            <a:extLst/>
          </p:cNvPr>
          <p:cNvSpPr/>
          <p:nvPr/>
        </p:nvSpPr>
        <p:spPr bwMode="auto">
          <a:xfrm>
            <a:off x="6394310" y="4828510"/>
            <a:ext cx="354070" cy="748393"/>
          </a:xfrm>
          <a:prstGeom prst="up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123" name="TextBox 122"/>
          <p:cNvSpPr txBox="1"/>
          <p:nvPr/>
        </p:nvSpPr>
        <p:spPr>
          <a:xfrm>
            <a:off x="1819696" y="587631"/>
            <a:ext cx="2497651" cy="830997"/>
          </a:xfrm>
          <a:prstGeom prst="rect">
            <a:avLst/>
          </a:prstGeom>
          <a:noFill/>
        </p:spPr>
        <p:txBody>
          <a:bodyPr wrap="square" rtlCol="0">
            <a:spAutoFit/>
          </a:bodyPr>
          <a:lstStyle/>
          <a:p>
            <a:pPr algn="ctr"/>
            <a:r>
              <a:rPr lang="en-US" b="0" dirty="0">
                <a:solidFill>
                  <a:schemeClr val="bg1">
                    <a:lumMod val="95000"/>
                  </a:schemeClr>
                </a:solidFill>
              </a:rPr>
              <a:t>Adding new system requires p2p connection with all existing systems</a:t>
            </a:r>
            <a:endParaRPr lang="en-US" dirty="0">
              <a:solidFill>
                <a:schemeClr val="bg1">
                  <a:lumMod val="95000"/>
                </a:schemeClr>
              </a:solidFill>
            </a:endParaRPr>
          </a:p>
        </p:txBody>
      </p:sp>
      <p:sp>
        <p:nvSpPr>
          <p:cNvPr id="124" name="TextBox 123"/>
          <p:cNvSpPr txBox="1"/>
          <p:nvPr/>
        </p:nvSpPr>
        <p:spPr>
          <a:xfrm>
            <a:off x="923668" y="1982766"/>
            <a:ext cx="1905668" cy="830997"/>
          </a:xfrm>
          <a:prstGeom prst="rect">
            <a:avLst/>
          </a:prstGeom>
          <a:noFill/>
        </p:spPr>
        <p:txBody>
          <a:bodyPr wrap="square" rtlCol="0">
            <a:spAutoFit/>
          </a:bodyPr>
          <a:lstStyle/>
          <a:p>
            <a:pPr algn="ctr"/>
            <a:r>
              <a:rPr lang="en-US" b="0" dirty="0">
                <a:solidFill>
                  <a:schemeClr val="bg1">
                    <a:lumMod val="95000"/>
                  </a:schemeClr>
                </a:solidFill>
              </a:rPr>
              <a:t>Error prone and difficult to integrate with new systems</a:t>
            </a:r>
            <a:endParaRPr lang="en-US" dirty="0">
              <a:solidFill>
                <a:schemeClr val="bg1">
                  <a:lumMod val="95000"/>
                </a:schemeClr>
              </a:solidFill>
            </a:endParaRPr>
          </a:p>
        </p:txBody>
      </p:sp>
      <p:sp>
        <p:nvSpPr>
          <p:cNvPr id="125" name="TextBox 124"/>
          <p:cNvSpPr txBox="1"/>
          <p:nvPr/>
        </p:nvSpPr>
        <p:spPr>
          <a:xfrm>
            <a:off x="1651373" y="3263695"/>
            <a:ext cx="2514601" cy="830997"/>
          </a:xfrm>
          <a:prstGeom prst="rect">
            <a:avLst/>
          </a:prstGeom>
          <a:noFill/>
        </p:spPr>
        <p:txBody>
          <a:bodyPr wrap="square" rtlCol="0">
            <a:spAutoFit/>
          </a:bodyPr>
          <a:lstStyle/>
          <a:p>
            <a:pPr algn="ctr"/>
            <a:r>
              <a:rPr lang="en-US" b="0" dirty="0">
                <a:solidFill>
                  <a:schemeClr val="bg1">
                    <a:lumMod val="95000"/>
                  </a:schemeClr>
                </a:solidFill>
              </a:rPr>
              <a:t>Easier to integrate new systems by using BUS architecture</a:t>
            </a:r>
            <a:endParaRPr lang="en-US" dirty="0">
              <a:solidFill>
                <a:schemeClr val="bg1">
                  <a:lumMod val="95000"/>
                </a:schemeClr>
              </a:solidFill>
            </a:endParaRPr>
          </a:p>
        </p:txBody>
      </p:sp>
      <p:sp>
        <p:nvSpPr>
          <p:cNvPr id="126" name="TextBox 125"/>
          <p:cNvSpPr txBox="1"/>
          <p:nvPr/>
        </p:nvSpPr>
        <p:spPr>
          <a:xfrm>
            <a:off x="904961" y="4387371"/>
            <a:ext cx="1896355" cy="830997"/>
          </a:xfrm>
          <a:prstGeom prst="rect">
            <a:avLst/>
          </a:prstGeom>
          <a:noFill/>
        </p:spPr>
        <p:txBody>
          <a:bodyPr wrap="square" rtlCol="0">
            <a:spAutoFit/>
          </a:bodyPr>
          <a:lstStyle/>
          <a:p>
            <a:pPr algn="ctr"/>
            <a:r>
              <a:rPr lang="en-US" b="0" dirty="0">
                <a:solidFill>
                  <a:schemeClr val="bg1">
                    <a:lumMod val="95000"/>
                  </a:schemeClr>
                </a:solidFill>
              </a:rPr>
              <a:t>Less connection to be maintained by each application</a:t>
            </a:r>
            <a:endParaRPr lang="en-US" dirty="0">
              <a:solidFill>
                <a:schemeClr val="bg1">
                  <a:lumMod val="95000"/>
                </a:schemeClr>
              </a:solidFill>
            </a:endParaRPr>
          </a:p>
        </p:txBody>
      </p:sp>
      <p:sp>
        <p:nvSpPr>
          <p:cNvPr id="127" name="TextBox 126"/>
          <p:cNvSpPr txBox="1"/>
          <p:nvPr/>
        </p:nvSpPr>
        <p:spPr>
          <a:xfrm>
            <a:off x="2129676" y="5695152"/>
            <a:ext cx="1733877" cy="584775"/>
          </a:xfrm>
          <a:prstGeom prst="rect">
            <a:avLst/>
          </a:prstGeom>
          <a:noFill/>
        </p:spPr>
        <p:txBody>
          <a:bodyPr wrap="square" rtlCol="0">
            <a:spAutoFit/>
          </a:bodyPr>
          <a:lstStyle/>
          <a:p>
            <a:pPr algn="ctr"/>
            <a:r>
              <a:rPr lang="en-US" b="0" dirty="0">
                <a:solidFill>
                  <a:schemeClr val="bg1">
                    <a:lumMod val="95000"/>
                  </a:schemeClr>
                </a:solidFill>
              </a:rPr>
              <a:t>Asynchronous processing</a:t>
            </a:r>
            <a:endParaRPr lang="en-US" dirty="0">
              <a:solidFill>
                <a:schemeClr val="bg1">
                  <a:lumMod val="95000"/>
                </a:schemeClr>
              </a:solidFill>
            </a:endParaRPr>
          </a:p>
        </p:txBody>
      </p:sp>
    </p:spTree>
    <p:extLst>
      <p:ext uri="{BB962C8B-B14F-4D97-AF65-F5344CB8AC3E}">
        <p14:creationId xmlns:p14="http://schemas.microsoft.com/office/powerpoint/2010/main" val="113910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down)">
                                      <p:cBhvr>
                                        <p:cTn id="7" dur="300"/>
                                        <p:tgtEl>
                                          <p:spTgt spid="90"/>
                                        </p:tgtEl>
                                      </p:cBhvr>
                                    </p:animEffect>
                                  </p:childTnLst>
                                </p:cTn>
                              </p:par>
                            </p:childTnLst>
                          </p:cTn>
                        </p:par>
                        <p:par>
                          <p:cTn id="8" fill="hold">
                            <p:stCondLst>
                              <p:cond delay="300"/>
                            </p:stCondLst>
                            <p:childTnLst>
                              <p:par>
                                <p:cTn id="9" presetID="22" presetClass="entr" presetSubtype="4"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wipe(down)">
                                      <p:cBhvr>
                                        <p:cTn id="11" dur="300"/>
                                        <p:tgtEl>
                                          <p:spTgt spid="94"/>
                                        </p:tgtEl>
                                      </p:cBhvr>
                                    </p:animEffect>
                                  </p:childTnLst>
                                </p:cTn>
                              </p:par>
                            </p:childTnLst>
                          </p:cTn>
                        </p:par>
                        <p:par>
                          <p:cTn id="12" fill="hold">
                            <p:stCondLst>
                              <p:cond delay="600"/>
                            </p:stCondLst>
                            <p:childTnLst>
                              <p:par>
                                <p:cTn id="13" presetID="22" presetClass="entr" presetSubtype="4" fill="hold" grpId="0" nodeType="afterEffect">
                                  <p:stCondLst>
                                    <p:cond delay="0"/>
                                  </p:stCondLst>
                                  <p:childTnLst>
                                    <p:set>
                                      <p:cBhvr>
                                        <p:cTn id="14" dur="1" fill="hold">
                                          <p:stCondLst>
                                            <p:cond delay="0"/>
                                          </p:stCondLst>
                                        </p:cTn>
                                        <p:tgtEl>
                                          <p:spTgt spid="91"/>
                                        </p:tgtEl>
                                        <p:attrNameLst>
                                          <p:attrName>style.visibility</p:attrName>
                                        </p:attrNameLst>
                                      </p:cBhvr>
                                      <p:to>
                                        <p:strVal val="visible"/>
                                      </p:to>
                                    </p:set>
                                    <p:animEffect transition="in" filter="wipe(down)">
                                      <p:cBhvr>
                                        <p:cTn id="15" dur="300"/>
                                        <p:tgtEl>
                                          <p:spTgt spid="91"/>
                                        </p:tgtEl>
                                      </p:cBhvr>
                                    </p:animEffect>
                                  </p:childTnLst>
                                </p:cTn>
                              </p:par>
                            </p:childTnLst>
                          </p:cTn>
                        </p:par>
                        <p:par>
                          <p:cTn id="16" fill="hold">
                            <p:stCondLst>
                              <p:cond delay="900"/>
                            </p:stCondLst>
                            <p:childTnLst>
                              <p:par>
                                <p:cTn id="17" presetID="22" presetClass="entr" presetSubtype="4" fill="hold" grpId="0" nodeType="afterEffect">
                                  <p:stCondLst>
                                    <p:cond delay="0"/>
                                  </p:stCondLst>
                                  <p:childTnLst>
                                    <p:set>
                                      <p:cBhvr>
                                        <p:cTn id="18" dur="1" fill="hold">
                                          <p:stCondLst>
                                            <p:cond delay="0"/>
                                          </p:stCondLst>
                                        </p:cTn>
                                        <p:tgtEl>
                                          <p:spTgt spid="92"/>
                                        </p:tgtEl>
                                        <p:attrNameLst>
                                          <p:attrName>style.visibility</p:attrName>
                                        </p:attrNameLst>
                                      </p:cBhvr>
                                      <p:to>
                                        <p:strVal val="visible"/>
                                      </p:to>
                                    </p:set>
                                    <p:animEffect transition="in" filter="wipe(down)">
                                      <p:cBhvr>
                                        <p:cTn id="19" dur="300"/>
                                        <p:tgtEl>
                                          <p:spTgt spid="92"/>
                                        </p:tgtEl>
                                      </p:cBhvr>
                                    </p:animEffect>
                                  </p:childTnLst>
                                </p:cTn>
                              </p:par>
                            </p:childTnLst>
                          </p:cTn>
                        </p:par>
                        <p:par>
                          <p:cTn id="20" fill="hold">
                            <p:stCondLst>
                              <p:cond delay="1200"/>
                            </p:stCondLst>
                            <p:childTnLst>
                              <p:par>
                                <p:cTn id="21" presetID="22" presetClass="entr" presetSubtype="4" fill="hold" grpId="0" nodeType="after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wipe(down)">
                                      <p:cBhvr>
                                        <p:cTn id="23" dur="300"/>
                                        <p:tgtEl>
                                          <p:spTgt spid="93"/>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96"/>
                                        </p:tgtEl>
                                        <p:attrNameLst>
                                          <p:attrName>style.visibility</p:attrName>
                                        </p:attrNameLst>
                                      </p:cBhvr>
                                      <p:to>
                                        <p:strVal val="visible"/>
                                      </p:to>
                                    </p:set>
                                    <p:animEffect transition="in" filter="blinds(horizontal)">
                                      <p:cBhvr>
                                        <p:cTn id="27" dur="300"/>
                                        <p:tgtEl>
                                          <p:spTgt spid="96"/>
                                        </p:tgtEl>
                                      </p:cBhvr>
                                    </p:animEffect>
                                  </p:childTnLst>
                                </p:cTn>
                              </p:par>
                            </p:childTnLst>
                          </p:cTn>
                        </p:par>
                        <p:par>
                          <p:cTn id="28" fill="hold">
                            <p:stCondLst>
                              <p:cond delay="1800"/>
                            </p:stCondLst>
                            <p:childTnLst>
                              <p:par>
                                <p:cTn id="29" presetID="3" presetClass="entr" presetSubtype="10" fill="hold" nodeType="afterEffect">
                                  <p:stCondLst>
                                    <p:cond delay="0"/>
                                  </p:stCondLst>
                                  <p:childTnLst>
                                    <p:set>
                                      <p:cBhvr>
                                        <p:cTn id="30" dur="1" fill="hold">
                                          <p:stCondLst>
                                            <p:cond delay="0"/>
                                          </p:stCondLst>
                                        </p:cTn>
                                        <p:tgtEl>
                                          <p:spTgt spid="100"/>
                                        </p:tgtEl>
                                        <p:attrNameLst>
                                          <p:attrName>style.visibility</p:attrName>
                                        </p:attrNameLst>
                                      </p:cBhvr>
                                      <p:to>
                                        <p:strVal val="visible"/>
                                      </p:to>
                                    </p:set>
                                    <p:animEffect transition="in" filter="blinds(horizontal)">
                                      <p:cBhvr>
                                        <p:cTn id="31" dur="300"/>
                                        <p:tgtEl>
                                          <p:spTgt spid="100"/>
                                        </p:tgtEl>
                                      </p:cBhvr>
                                    </p:animEffect>
                                  </p:childTnLst>
                                </p:cTn>
                              </p:par>
                            </p:childTnLst>
                          </p:cTn>
                        </p:par>
                        <p:par>
                          <p:cTn id="32" fill="hold">
                            <p:stCondLst>
                              <p:cond delay="2100"/>
                            </p:stCondLst>
                            <p:childTnLst>
                              <p:par>
                                <p:cTn id="33" presetID="22" presetClass="entr" presetSubtype="8" fill="hold" nodeType="afterEffect">
                                  <p:stCondLst>
                                    <p:cond delay="0"/>
                                  </p:stCondLst>
                                  <p:childTnLst>
                                    <p:set>
                                      <p:cBhvr>
                                        <p:cTn id="34" dur="1" fill="hold">
                                          <p:stCondLst>
                                            <p:cond delay="0"/>
                                          </p:stCondLst>
                                        </p:cTn>
                                        <p:tgtEl>
                                          <p:spTgt spid="101"/>
                                        </p:tgtEl>
                                        <p:attrNameLst>
                                          <p:attrName>style.visibility</p:attrName>
                                        </p:attrNameLst>
                                      </p:cBhvr>
                                      <p:to>
                                        <p:strVal val="visible"/>
                                      </p:to>
                                    </p:set>
                                    <p:animEffect transition="in" filter="wipe(left)">
                                      <p:cBhvr>
                                        <p:cTn id="35" dur="300"/>
                                        <p:tgtEl>
                                          <p:spTgt spid="101"/>
                                        </p:tgtEl>
                                      </p:cBhvr>
                                    </p:animEffect>
                                  </p:childTnLst>
                                </p:cTn>
                              </p:par>
                            </p:childTnLst>
                          </p:cTn>
                        </p:par>
                        <p:par>
                          <p:cTn id="36" fill="hold">
                            <p:stCondLst>
                              <p:cond delay="2400"/>
                            </p:stCondLst>
                            <p:childTnLst>
                              <p:par>
                                <p:cTn id="37" presetID="3" presetClass="entr" presetSubtype="10" fill="hold" nodeType="afterEffect">
                                  <p:stCondLst>
                                    <p:cond delay="0"/>
                                  </p:stCondLst>
                                  <p:childTnLst>
                                    <p:set>
                                      <p:cBhvr>
                                        <p:cTn id="38" dur="1" fill="hold">
                                          <p:stCondLst>
                                            <p:cond delay="0"/>
                                          </p:stCondLst>
                                        </p:cTn>
                                        <p:tgtEl>
                                          <p:spTgt spid="95"/>
                                        </p:tgtEl>
                                        <p:attrNameLst>
                                          <p:attrName>style.visibility</p:attrName>
                                        </p:attrNameLst>
                                      </p:cBhvr>
                                      <p:to>
                                        <p:strVal val="visible"/>
                                      </p:to>
                                    </p:set>
                                    <p:animEffect transition="in" filter="blinds(horizontal)">
                                      <p:cBhvr>
                                        <p:cTn id="39" dur="300"/>
                                        <p:tgtEl>
                                          <p:spTgt spid="95"/>
                                        </p:tgtEl>
                                      </p:cBhvr>
                                    </p:animEffect>
                                  </p:childTnLst>
                                </p:cTn>
                              </p:par>
                            </p:childTnLst>
                          </p:cTn>
                        </p:par>
                        <p:par>
                          <p:cTn id="40" fill="hold">
                            <p:stCondLst>
                              <p:cond delay="2700"/>
                            </p:stCondLst>
                            <p:childTnLst>
                              <p:par>
                                <p:cTn id="41" presetID="10" presetClass="entr" presetSubtype="0"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par>
                                <p:cTn id="44" presetID="3" presetClass="entr" presetSubtype="10" fill="hold" nodeType="withEffect">
                                  <p:stCondLst>
                                    <p:cond delay="0"/>
                                  </p:stCondLst>
                                  <p:childTnLst>
                                    <p:set>
                                      <p:cBhvr>
                                        <p:cTn id="45" dur="1" fill="hold">
                                          <p:stCondLst>
                                            <p:cond delay="0"/>
                                          </p:stCondLst>
                                        </p:cTn>
                                        <p:tgtEl>
                                          <p:spTgt spid="99"/>
                                        </p:tgtEl>
                                        <p:attrNameLst>
                                          <p:attrName>style.visibility</p:attrName>
                                        </p:attrNameLst>
                                      </p:cBhvr>
                                      <p:to>
                                        <p:strVal val="visible"/>
                                      </p:to>
                                    </p:set>
                                    <p:animEffect transition="in" filter="blinds(horizontal)">
                                      <p:cBhvr>
                                        <p:cTn id="46" dur="500"/>
                                        <p:tgtEl>
                                          <p:spTgt spid="99"/>
                                        </p:tgtEl>
                                      </p:cBhvr>
                                    </p:animEffect>
                                  </p:childTnLst>
                                </p:cTn>
                              </p:par>
                            </p:childTnLst>
                          </p:cTn>
                        </p:par>
                        <p:par>
                          <p:cTn id="47" fill="hold">
                            <p:stCondLst>
                              <p:cond delay="3200"/>
                            </p:stCondLst>
                            <p:childTnLst>
                              <p:par>
                                <p:cTn id="48" presetID="3" presetClass="entr" presetSubtype="10" fill="hold" nodeType="afterEffect">
                                  <p:stCondLst>
                                    <p:cond delay="0"/>
                                  </p:stCondLst>
                                  <p:childTnLst>
                                    <p:set>
                                      <p:cBhvr>
                                        <p:cTn id="49" dur="1" fill="hold">
                                          <p:stCondLst>
                                            <p:cond delay="0"/>
                                          </p:stCondLst>
                                        </p:cTn>
                                        <p:tgtEl>
                                          <p:spTgt spid="98"/>
                                        </p:tgtEl>
                                        <p:attrNameLst>
                                          <p:attrName>style.visibility</p:attrName>
                                        </p:attrNameLst>
                                      </p:cBhvr>
                                      <p:to>
                                        <p:strVal val="visible"/>
                                      </p:to>
                                    </p:set>
                                    <p:animEffect transition="in" filter="blinds(horizontal)">
                                      <p:cBhvr>
                                        <p:cTn id="50" dur="500"/>
                                        <p:tgtEl>
                                          <p:spTgt spid="98"/>
                                        </p:tgtEl>
                                      </p:cBhvr>
                                    </p:animEffect>
                                  </p:childTnLst>
                                </p:cTn>
                              </p:par>
                            </p:childTnLst>
                          </p:cTn>
                        </p:par>
                        <p:par>
                          <p:cTn id="51" fill="hold">
                            <p:stCondLst>
                              <p:cond delay="3700"/>
                            </p:stCondLst>
                            <p:childTnLst>
                              <p:par>
                                <p:cTn id="52" presetID="3" presetClass="entr" presetSubtype="10" fill="hold" nodeType="afterEffect">
                                  <p:stCondLst>
                                    <p:cond delay="0"/>
                                  </p:stCondLst>
                                  <p:childTnLst>
                                    <p:set>
                                      <p:cBhvr>
                                        <p:cTn id="53" dur="1" fill="hold">
                                          <p:stCondLst>
                                            <p:cond delay="0"/>
                                          </p:stCondLst>
                                        </p:cTn>
                                        <p:tgtEl>
                                          <p:spTgt spid="97"/>
                                        </p:tgtEl>
                                        <p:attrNameLst>
                                          <p:attrName>style.visibility</p:attrName>
                                        </p:attrNameLst>
                                      </p:cBhvr>
                                      <p:to>
                                        <p:strVal val="visible"/>
                                      </p:to>
                                    </p:set>
                                    <p:animEffect transition="in" filter="blinds(horizontal)">
                                      <p:cBhvr>
                                        <p:cTn id="54" dur="500"/>
                                        <p:tgtEl>
                                          <p:spTgt spid="97"/>
                                        </p:tgtEl>
                                      </p:cBhvr>
                                    </p:animEffect>
                                  </p:childTnLst>
                                </p:cTn>
                              </p:par>
                            </p:childTnLst>
                          </p:cTn>
                        </p:par>
                        <p:par>
                          <p:cTn id="55" fill="hold">
                            <p:stCondLst>
                              <p:cond delay="4200"/>
                            </p:stCondLst>
                            <p:childTnLst>
                              <p:par>
                                <p:cTn id="56" presetID="22" presetClass="entr" presetSubtype="8" fill="hold" grpId="0" nodeType="afterEffect">
                                  <p:stCondLst>
                                    <p:cond delay="0"/>
                                  </p:stCondLst>
                                  <p:childTnLst>
                                    <p:set>
                                      <p:cBhvr>
                                        <p:cTn id="57" dur="1" fill="hold">
                                          <p:stCondLst>
                                            <p:cond delay="0"/>
                                          </p:stCondLst>
                                        </p:cTn>
                                        <p:tgtEl>
                                          <p:spTgt spid="123"/>
                                        </p:tgtEl>
                                        <p:attrNameLst>
                                          <p:attrName>style.visibility</p:attrName>
                                        </p:attrNameLst>
                                      </p:cBhvr>
                                      <p:to>
                                        <p:strVal val="visible"/>
                                      </p:to>
                                    </p:set>
                                    <p:animEffect transition="in" filter="wipe(left)">
                                      <p:cBhvr>
                                        <p:cTn id="58" dur="500"/>
                                        <p:tgtEl>
                                          <p:spTgt spid="12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24"/>
                                        </p:tgtEl>
                                        <p:attrNameLst>
                                          <p:attrName>style.visibility</p:attrName>
                                        </p:attrNameLst>
                                      </p:cBhvr>
                                      <p:to>
                                        <p:strVal val="visible"/>
                                      </p:to>
                                    </p:set>
                                    <p:animEffect transition="in" filter="wipe(left)">
                                      <p:cBhvr>
                                        <p:cTn id="63" dur="500"/>
                                        <p:tgtEl>
                                          <p:spTgt spid="124"/>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02"/>
                                        </p:tgtEl>
                                        <p:attrNameLst>
                                          <p:attrName>style.visibility</p:attrName>
                                        </p:attrNameLst>
                                      </p:cBhvr>
                                      <p:to>
                                        <p:strVal val="visible"/>
                                      </p:to>
                                    </p:set>
                                    <p:animEffect transition="in" filter="fade">
                                      <p:cBhvr>
                                        <p:cTn id="68" dur="1000"/>
                                        <p:tgtEl>
                                          <p:spTgt spid="102"/>
                                        </p:tgtEl>
                                      </p:cBhvr>
                                    </p:animEffect>
                                    <p:anim calcmode="lin" valueType="num">
                                      <p:cBhvr>
                                        <p:cTn id="69" dur="1000" fill="hold"/>
                                        <p:tgtEl>
                                          <p:spTgt spid="102"/>
                                        </p:tgtEl>
                                        <p:attrNameLst>
                                          <p:attrName>ppt_x</p:attrName>
                                        </p:attrNameLst>
                                      </p:cBhvr>
                                      <p:tavLst>
                                        <p:tav tm="0">
                                          <p:val>
                                            <p:strVal val="#ppt_x"/>
                                          </p:val>
                                        </p:tav>
                                        <p:tav tm="100000">
                                          <p:val>
                                            <p:strVal val="#ppt_x"/>
                                          </p:val>
                                        </p:tav>
                                      </p:tavLst>
                                    </p:anim>
                                    <p:anim calcmode="lin" valueType="num">
                                      <p:cBhvr>
                                        <p:cTn id="70" dur="1000" fill="hold"/>
                                        <p:tgtEl>
                                          <p:spTgt spid="10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03"/>
                                        </p:tgtEl>
                                        <p:attrNameLst>
                                          <p:attrName>style.visibility</p:attrName>
                                        </p:attrNameLst>
                                      </p:cBhvr>
                                      <p:to>
                                        <p:strVal val="visible"/>
                                      </p:to>
                                    </p:set>
                                    <p:animEffect transition="in" filter="fade">
                                      <p:cBhvr>
                                        <p:cTn id="73" dur="1000"/>
                                        <p:tgtEl>
                                          <p:spTgt spid="103"/>
                                        </p:tgtEl>
                                      </p:cBhvr>
                                    </p:animEffect>
                                    <p:anim calcmode="lin" valueType="num">
                                      <p:cBhvr>
                                        <p:cTn id="74" dur="1000" fill="hold"/>
                                        <p:tgtEl>
                                          <p:spTgt spid="103"/>
                                        </p:tgtEl>
                                        <p:attrNameLst>
                                          <p:attrName>ppt_x</p:attrName>
                                        </p:attrNameLst>
                                      </p:cBhvr>
                                      <p:tavLst>
                                        <p:tav tm="0">
                                          <p:val>
                                            <p:strVal val="#ppt_x"/>
                                          </p:val>
                                        </p:tav>
                                        <p:tav tm="100000">
                                          <p:val>
                                            <p:strVal val="#ppt_x"/>
                                          </p:val>
                                        </p:tav>
                                      </p:tavLst>
                                    </p:anim>
                                    <p:anim calcmode="lin" valueType="num">
                                      <p:cBhvr>
                                        <p:cTn id="75" dur="1000" fill="hold"/>
                                        <p:tgtEl>
                                          <p:spTgt spid="103"/>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04"/>
                                        </p:tgtEl>
                                        <p:attrNameLst>
                                          <p:attrName>style.visibility</p:attrName>
                                        </p:attrNameLst>
                                      </p:cBhvr>
                                      <p:to>
                                        <p:strVal val="visible"/>
                                      </p:to>
                                    </p:set>
                                    <p:animEffect transition="in" filter="fade">
                                      <p:cBhvr>
                                        <p:cTn id="78" dur="1000"/>
                                        <p:tgtEl>
                                          <p:spTgt spid="104"/>
                                        </p:tgtEl>
                                      </p:cBhvr>
                                    </p:animEffect>
                                    <p:anim calcmode="lin" valueType="num">
                                      <p:cBhvr>
                                        <p:cTn id="79" dur="1000" fill="hold"/>
                                        <p:tgtEl>
                                          <p:spTgt spid="104"/>
                                        </p:tgtEl>
                                        <p:attrNameLst>
                                          <p:attrName>ppt_x</p:attrName>
                                        </p:attrNameLst>
                                      </p:cBhvr>
                                      <p:tavLst>
                                        <p:tav tm="0">
                                          <p:val>
                                            <p:strVal val="#ppt_x"/>
                                          </p:val>
                                        </p:tav>
                                        <p:tav tm="100000">
                                          <p:val>
                                            <p:strVal val="#ppt_x"/>
                                          </p:val>
                                        </p:tav>
                                      </p:tavLst>
                                    </p:anim>
                                    <p:anim calcmode="lin" valueType="num">
                                      <p:cBhvr>
                                        <p:cTn id="80" dur="1000" fill="hold"/>
                                        <p:tgtEl>
                                          <p:spTgt spid="10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105"/>
                                        </p:tgtEl>
                                        <p:attrNameLst>
                                          <p:attrName>style.visibility</p:attrName>
                                        </p:attrNameLst>
                                      </p:cBhvr>
                                      <p:to>
                                        <p:strVal val="visible"/>
                                      </p:to>
                                    </p:set>
                                    <p:animEffect transition="in" filter="fade">
                                      <p:cBhvr>
                                        <p:cTn id="83" dur="1000"/>
                                        <p:tgtEl>
                                          <p:spTgt spid="105"/>
                                        </p:tgtEl>
                                      </p:cBhvr>
                                    </p:animEffect>
                                    <p:anim calcmode="lin" valueType="num">
                                      <p:cBhvr>
                                        <p:cTn id="84" dur="1000" fill="hold"/>
                                        <p:tgtEl>
                                          <p:spTgt spid="105"/>
                                        </p:tgtEl>
                                        <p:attrNameLst>
                                          <p:attrName>ppt_x</p:attrName>
                                        </p:attrNameLst>
                                      </p:cBhvr>
                                      <p:tavLst>
                                        <p:tav tm="0">
                                          <p:val>
                                            <p:strVal val="#ppt_x"/>
                                          </p:val>
                                        </p:tav>
                                        <p:tav tm="100000">
                                          <p:val>
                                            <p:strVal val="#ppt_x"/>
                                          </p:val>
                                        </p:tav>
                                      </p:tavLst>
                                    </p:anim>
                                    <p:anim calcmode="lin" valueType="num">
                                      <p:cBhvr>
                                        <p:cTn id="85" dur="1000" fill="hold"/>
                                        <p:tgtEl>
                                          <p:spTgt spid="105"/>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6"/>
                                        </p:tgtEl>
                                        <p:attrNameLst>
                                          <p:attrName>style.visibility</p:attrName>
                                        </p:attrNameLst>
                                      </p:cBhvr>
                                      <p:to>
                                        <p:strVal val="visible"/>
                                      </p:to>
                                    </p:set>
                                    <p:animEffect transition="in" filter="fade">
                                      <p:cBhvr>
                                        <p:cTn id="88" dur="1000"/>
                                        <p:tgtEl>
                                          <p:spTgt spid="106"/>
                                        </p:tgtEl>
                                      </p:cBhvr>
                                    </p:animEffect>
                                    <p:anim calcmode="lin" valueType="num">
                                      <p:cBhvr>
                                        <p:cTn id="89" dur="1000" fill="hold"/>
                                        <p:tgtEl>
                                          <p:spTgt spid="106"/>
                                        </p:tgtEl>
                                        <p:attrNameLst>
                                          <p:attrName>ppt_x</p:attrName>
                                        </p:attrNameLst>
                                      </p:cBhvr>
                                      <p:tavLst>
                                        <p:tav tm="0">
                                          <p:val>
                                            <p:strVal val="#ppt_x"/>
                                          </p:val>
                                        </p:tav>
                                        <p:tav tm="100000">
                                          <p:val>
                                            <p:strVal val="#ppt_x"/>
                                          </p:val>
                                        </p:tav>
                                      </p:tavLst>
                                    </p:anim>
                                    <p:anim calcmode="lin" valueType="num">
                                      <p:cBhvr>
                                        <p:cTn id="90" dur="1000" fill="hold"/>
                                        <p:tgtEl>
                                          <p:spTgt spid="106"/>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107"/>
                                        </p:tgtEl>
                                        <p:attrNameLst>
                                          <p:attrName>style.visibility</p:attrName>
                                        </p:attrNameLst>
                                      </p:cBhvr>
                                      <p:to>
                                        <p:strVal val="visible"/>
                                      </p:to>
                                    </p:set>
                                    <p:animEffect transition="in" filter="fade">
                                      <p:cBhvr>
                                        <p:cTn id="93" dur="1000"/>
                                        <p:tgtEl>
                                          <p:spTgt spid="107"/>
                                        </p:tgtEl>
                                      </p:cBhvr>
                                    </p:animEffect>
                                    <p:anim calcmode="lin" valueType="num">
                                      <p:cBhvr>
                                        <p:cTn id="94" dur="1000" fill="hold"/>
                                        <p:tgtEl>
                                          <p:spTgt spid="107"/>
                                        </p:tgtEl>
                                        <p:attrNameLst>
                                          <p:attrName>ppt_x</p:attrName>
                                        </p:attrNameLst>
                                      </p:cBhvr>
                                      <p:tavLst>
                                        <p:tav tm="0">
                                          <p:val>
                                            <p:strVal val="#ppt_x"/>
                                          </p:val>
                                        </p:tav>
                                        <p:tav tm="100000">
                                          <p:val>
                                            <p:strVal val="#ppt_x"/>
                                          </p:val>
                                        </p:tav>
                                      </p:tavLst>
                                    </p:anim>
                                    <p:anim calcmode="lin" valueType="num">
                                      <p:cBhvr>
                                        <p:cTn id="95" dur="1000" fill="hold"/>
                                        <p:tgtEl>
                                          <p:spTgt spid="107"/>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108"/>
                                        </p:tgtEl>
                                        <p:attrNameLst>
                                          <p:attrName>style.visibility</p:attrName>
                                        </p:attrNameLst>
                                      </p:cBhvr>
                                      <p:to>
                                        <p:strVal val="visible"/>
                                      </p:to>
                                    </p:set>
                                    <p:animEffect transition="in" filter="fade">
                                      <p:cBhvr>
                                        <p:cTn id="98" dur="1000"/>
                                        <p:tgtEl>
                                          <p:spTgt spid="108"/>
                                        </p:tgtEl>
                                      </p:cBhvr>
                                    </p:animEffect>
                                    <p:anim calcmode="lin" valueType="num">
                                      <p:cBhvr>
                                        <p:cTn id="99" dur="1000" fill="hold"/>
                                        <p:tgtEl>
                                          <p:spTgt spid="108"/>
                                        </p:tgtEl>
                                        <p:attrNameLst>
                                          <p:attrName>ppt_x</p:attrName>
                                        </p:attrNameLst>
                                      </p:cBhvr>
                                      <p:tavLst>
                                        <p:tav tm="0">
                                          <p:val>
                                            <p:strVal val="#ppt_x"/>
                                          </p:val>
                                        </p:tav>
                                        <p:tav tm="100000">
                                          <p:val>
                                            <p:strVal val="#ppt_x"/>
                                          </p:val>
                                        </p:tav>
                                      </p:tavLst>
                                    </p:anim>
                                    <p:anim calcmode="lin" valueType="num">
                                      <p:cBhvr>
                                        <p:cTn id="100" dur="1000" fill="hold"/>
                                        <p:tgtEl>
                                          <p:spTgt spid="108"/>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109"/>
                                        </p:tgtEl>
                                        <p:attrNameLst>
                                          <p:attrName>style.visibility</p:attrName>
                                        </p:attrNameLst>
                                      </p:cBhvr>
                                      <p:to>
                                        <p:strVal val="visible"/>
                                      </p:to>
                                    </p:set>
                                    <p:animEffect transition="in" filter="fade">
                                      <p:cBhvr>
                                        <p:cTn id="103" dur="1000"/>
                                        <p:tgtEl>
                                          <p:spTgt spid="109"/>
                                        </p:tgtEl>
                                      </p:cBhvr>
                                    </p:animEffect>
                                    <p:anim calcmode="lin" valueType="num">
                                      <p:cBhvr>
                                        <p:cTn id="104" dur="1000" fill="hold"/>
                                        <p:tgtEl>
                                          <p:spTgt spid="109"/>
                                        </p:tgtEl>
                                        <p:attrNameLst>
                                          <p:attrName>ppt_x</p:attrName>
                                        </p:attrNameLst>
                                      </p:cBhvr>
                                      <p:tavLst>
                                        <p:tav tm="0">
                                          <p:val>
                                            <p:strVal val="#ppt_x"/>
                                          </p:val>
                                        </p:tav>
                                        <p:tav tm="100000">
                                          <p:val>
                                            <p:strVal val="#ppt_x"/>
                                          </p:val>
                                        </p:tav>
                                      </p:tavLst>
                                    </p:anim>
                                    <p:anim calcmode="lin" valueType="num">
                                      <p:cBhvr>
                                        <p:cTn id="105" dur="1000" fill="hold"/>
                                        <p:tgtEl>
                                          <p:spTgt spid="109"/>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10"/>
                                        </p:tgtEl>
                                        <p:attrNameLst>
                                          <p:attrName>style.visibility</p:attrName>
                                        </p:attrNameLst>
                                      </p:cBhvr>
                                      <p:to>
                                        <p:strVal val="visible"/>
                                      </p:to>
                                    </p:set>
                                    <p:animEffect transition="in" filter="fade">
                                      <p:cBhvr>
                                        <p:cTn id="108" dur="1000"/>
                                        <p:tgtEl>
                                          <p:spTgt spid="110"/>
                                        </p:tgtEl>
                                      </p:cBhvr>
                                    </p:animEffect>
                                    <p:anim calcmode="lin" valueType="num">
                                      <p:cBhvr>
                                        <p:cTn id="109" dur="1000" fill="hold"/>
                                        <p:tgtEl>
                                          <p:spTgt spid="110"/>
                                        </p:tgtEl>
                                        <p:attrNameLst>
                                          <p:attrName>ppt_x</p:attrName>
                                        </p:attrNameLst>
                                      </p:cBhvr>
                                      <p:tavLst>
                                        <p:tav tm="0">
                                          <p:val>
                                            <p:strVal val="#ppt_x"/>
                                          </p:val>
                                        </p:tav>
                                        <p:tav tm="100000">
                                          <p:val>
                                            <p:strVal val="#ppt_x"/>
                                          </p:val>
                                        </p:tav>
                                      </p:tavLst>
                                    </p:anim>
                                    <p:anim calcmode="lin" valueType="num">
                                      <p:cBhvr>
                                        <p:cTn id="110" dur="1000" fill="hold"/>
                                        <p:tgtEl>
                                          <p:spTgt spid="110"/>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111"/>
                                        </p:tgtEl>
                                        <p:attrNameLst>
                                          <p:attrName>style.visibility</p:attrName>
                                        </p:attrNameLst>
                                      </p:cBhvr>
                                      <p:to>
                                        <p:strVal val="visible"/>
                                      </p:to>
                                    </p:set>
                                    <p:animEffect transition="in" filter="fade">
                                      <p:cBhvr>
                                        <p:cTn id="113" dur="1000"/>
                                        <p:tgtEl>
                                          <p:spTgt spid="111"/>
                                        </p:tgtEl>
                                      </p:cBhvr>
                                    </p:animEffect>
                                    <p:anim calcmode="lin" valueType="num">
                                      <p:cBhvr>
                                        <p:cTn id="114" dur="1000" fill="hold"/>
                                        <p:tgtEl>
                                          <p:spTgt spid="111"/>
                                        </p:tgtEl>
                                        <p:attrNameLst>
                                          <p:attrName>ppt_x</p:attrName>
                                        </p:attrNameLst>
                                      </p:cBhvr>
                                      <p:tavLst>
                                        <p:tav tm="0">
                                          <p:val>
                                            <p:strVal val="#ppt_x"/>
                                          </p:val>
                                        </p:tav>
                                        <p:tav tm="100000">
                                          <p:val>
                                            <p:strVal val="#ppt_x"/>
                                          </p:val>
                                        </p:tav>
                                      </p:tavLst>
                                    </p:anim>
                                    <p:anim calcmode="lin" valueType="num">
                                      <p:cBhvr>
                                        <p:cTn id="115" dur="1000" fill="hold"/>
                                        <p:tgtEl>
                                          <p:spTgt spid="111"/>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112"/>
                                        </p:tgtEl>
                                        <p:attrNameLst>
                                          <p:attrName>style.visibility</p:attrName>
                                        </p:attrNameLst>
                                      </p:cBhvr>
                                      <p:to>
                                        <p:strVal val="visible"/>
                                      </p:to>
                                    </p:set>
                                    <p:animEffect transition="in" filter="fade">
                                      <p:cBhvr>
                                        <p:cTn id="118" dur="1000"/>
                                        <p:tgtEl>
                                          <p:spTgt spid="112"/>
                                        </p:tgtEl>
                                      </p:cBhvr>
                                    </p:animEffect>
                                    <p:anim calcmode="lin" valueType="num">
                                      <p:cBhvr>
                                        <p:cTn id="119" dur="1000" fill="hold"/>
                                        <p:tgtEl>
                                          <p:spTgt spid="112"/>
                                        </p:tgtEl>
                                        <p:attrNameLst>
                                          <p:attrName>ppt_x</p:attrName>
                                        </p:attrNameLst>
                                      </p:cBhvr>
                                      <p:tavLst>
                                        <p:tav tm="0">
                                          <p:val>
                                            <p:strVal val="#ppt_x"/>
                                          </p:val>
                                        </p:tav>
                                        <p:tav tm="100000">
                                          <p:val>
                                            <p:strVal val="#ppt_x"/>
                                          </p:val>
                                        </p:tav>
                                      </p:tavLst>
                                    </p:anim>
                                    <p:anim calcmode="lin" valueType="num">
                                      <p:cBhvr>
                                        <p:cTn id="120" dur="1000" fill="hold"/>
                                        <p:tgtEl>
                                          <p:spTgt spid="112"/>
                                        </p:tgtEl>
                                        <p:attrNameLst>
                                          <p:attrName>ppt_y</p:attrName>
                                        </p:attrNameLst>
                                      </p:cBhvr>
                                      <p:tavLst>
                                        <p:tav tm="0">
                                          <p:val>
                                            <p:strVal val="#ppt_y+.1"/>
                                          </p:val>
                                        </p:tav>
                                        <p:tav tm="100000">
                                          <p:val>
                                            <p:strVal val="#ppt_y"/>
                                          </p:val>
                                        </p:tav>
                                      </p:tavLst>
                                    </p:anim>
                                  </p:childTnLst>
                                </p:cTn>
                              </p:par>
                              <p:par>
                                <p:cTn id="121" presetID="22" presetClass="entr" presetSubtype="8" fill="hold" grpId="0" nodeType="withEffect">
                                  <p:stCondLst>
                                    <p:cond delay="400"/>
                                  </p:stCondLst>
                                  <p:childTnLst>
                                    <p:set>
                                      <p:cBhvr>
                                        <p:cTn id="122" dur="1" fill="hold">
                                          <p:stCondLst>
                                            <p:cond delay="0"/>
                                          </p:stCondLst>
                                        </p:cTn>
                                        <p:tgtEl>
                                          <p:spTgt spid="125"/>
                                        </p:tgtEl>
                                        <p:attrNameLst>
                                          <p:attrName>style.visibility</p:attrName>
                                        </p:attrNameLst>
                                      </p:cBhvr>
                                      <p:to>
                                        <p:strVal val="visible"/>
                                      </p:to>
                                    </p:set>
                                    <p:animEffect transition="in" filter="wipe(left)">
                                      <p:cBhvr>
                                        <p:cTn id="123" dur="500"/>
                                        <p:tgtEl>
                                          <p:spTgt spid="125"/>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126"/>
                                        </p:tgtEl>
                                        <p:attrNameLst>
                                          <p:attrName>style.visibility</p:attrName>
                                        </p:attrNameLst>
                                      </p:cBhvr>
                                      <p:to>
                                        <p:strVal val="visible"/>
                                      </p:to>
                                    </p:set>
                                    <p:animEffect transition="in" filter="wipe(left)">
                                      <p:cBhvr>
                                        <p:cTn id="128" dur="500"/>
                                        <p:tgtEl>
                                          <p:spTgt spid="126"/>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127"/>
                                        </p:tgtEl>
                                        <p:attrNameLst>
                                          <p:attrName>style.visibility</p:attrName>
                                        </p:attrNameLst>
                                      </p:cBhvr>
                                      <p:to>
                                        <p:strVal val="visible"/>
                                      </p:to>
                                    </p:set>
                                    <p:animEffect transition="in" filter="wipe(left)">
                                      <p:cBhvr>
                                        <p:cTn id="133"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94"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23" grpId="0"/>
      <p:bldP spid="124" grpId="0"/>
      <p:bldP spid="125" grpId="0"/>
      <p:bldP spid="126" grpId="0"/>
      <p:bldP spid="12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4" name="Rectangle 2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26" name="Rectangle 25">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8" name="Rectangle 2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Graphic 11">
            <a:extLst>
              <a:ext uri="{FF2B5EF4-FFF2-40B4-BE49-F238E27FC236}">
                <a16:creationId xmlns:a16="http://schemas.microsoft.com/office/drawing/2014/main" id="{F342B1AF-1262-46DA-BE69-C40E9391C5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43078" y="2576514"/>
            <a:ext cx="1705848" cy="1705848"/>
          </a:xfrm>
          <a:prstGeom prst="rect">
            <a:avLst/>
          </a:prstGeom>
        </p:spPr>
      </p:pic>
      <p:sp>
        <p:nvSpPr>
          <p:cNvPr id="4" name="TextBox 3"/>
          <p:cNvSpPr txBox="1"/>
          <p:nvPr/>
        </p:nvSpPr>
        <p:spPr>
          <a:xfrm>
            <a:off x="2561969" y="1359244"/>
            <a:ext cx="184731" cy="661720"/>
          </a:xfrm>
          <a:prstGeom prst="rect">
            <a:avLst/>
          </a:prstGeom>
          <a:noFill/>
        </p:spPr>
        <p:txBody>
          <a:bodyPr wrap="none" rtlCol="0">
            <a:spAutoFit/>
          </a:bodyPr>
          <a:lstStyle/>
          <a:p>
            <a:pPr>
              <a:spcAft>
                <a:spcPts val="600"/>
              </a:spcAft>
            </a:pPr>
            <a:endParaRPr lang="en-US"/>
          </a:p>
          <a:p>
            <a:pPr>
              <a:spcAft>
                <a:spcPts val="600"/>
              </a:spcAft>
            </a:pPr>
            <a:endParaRPr lang="en-US"/>
          </a:p>
        </p:txBody>
      </p:sp>
      <p:sp>
        <p:nvSpPr>
          <p:cNvPr id="2" name="TextBox 1"/>
          <p:cNvSpPr txBox="1"/>
          <p:nvPr/>
        </p:nvSpPr>
        <p:spPr>
          <a:xfrm>
            <a:off x="609601" y="762000"/>
            <a:ext cx="4076856" cy="3340100"/>
          </a:xfrm>
          <a:prstGeom prst="rect">
            <a:avLst/>
          </a:prstGeom>
        </p:spPr>
        <p:txBody>
          <a:bodyPr vert="horz" lIns="91440" tIns="45720" rIns="91440" bIns="45720" rtlCol="0" anchor="ctr">
            <a:normAutofit/>
          </a:bodyPr>
          <a:lstStyle/>
          <a:p>
            <a:pPr>
              <a:lnSpc>
                <a:spcPct val="90000"/>
              </a:lnSpc>
              <a:spcAft>
                <a:spcPts val="600"/>
              </a:spcAft>
            </a:pPr>
            <a:r>
              <a:rPr lang="en-US" sz="3200" kern="1200" dirty="0">
                <a:solidFill>
                  <a:srgbClr val="FFFFFF"/>
                </a:solidFill>
                <a:latin typeface="+mj-lt"/>
                <a:ea typeface="+mj-ea"/>
                <a:cs typeface="+mj-cs"/>
              </a:rPr>
              <a:t>Java Messaging System (JMS)</a:t>
            </a:r>
          </a:p>
        </p:txBody>
      </p:sp>
      <p:grpSp>
        <p:nvGrpSpPr>
          <p:cNvPr id="10" name="Group 9"/>
          <p:cNvGrpSpPr/>
          <p:nvPr/>
        </p:nvGrpSpPr>
        <p:grpSpPr>
          <a:xfrm>
            <a:off x="8335293" y="638817"/>
            <a:ext cx="2743200" cy="1039091"/>
            <a:chOff x="8335293" y="586862"/>
            <a:chExt cx="2743200" cy="1143000"/>
          </a:xfrm>
        </p:grpSpPr>
        <p:sp>
          <p:nvSpPr>
            <p:cNvPr id="11" name="Rounded Rectangle 9">
              <a:extLst/>
            </p:cNvPr>
            <p:cNvSpPr/>
            <p:nvPr/>
          </p:nvSpPr>
          <p:spPr bwMode="auto">
            <a:xfrm>
              <a:off x="8335293" y="586862"/>
              <a:ext cx="2743200" cy="1143000"/>
            </a:xfrm>
            <a:prstGeom prst="roundRect">
              <a:avLst/>
            </a:prstGeom>
            <a:ln/>
          </p:spPr>
          <p:style>
            <a:lnRef idx="2">
              <a:schemeClr val="dk1"/>
            </a:lnRef>
            <a:fillRef idx="1003">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2000" dirty="0"/>
                <a:t>Java Message </a:t>
              </a:r>
            </a:p>
            <a:p>
              <a:pPr algn="ctr"/>
              <a:r>
                <a:rPr lang="en-US" sz="2000" dirty="0"/>
                <a:t>Producer</a:t>
              </a:r>
            </a:p>
          </p:txBody>
        </p:sp>
        <p:sp>
          <p:nvSpPr>
            <p:cNvPr id="13" name="Rounded Rectangle 13">
              <a:extLst/>
            </p:cNvPr>
            <p:cNvSpPr/>
            <p:nvPr/>
          </p:nvSpPr>
          <p:spPr bwMode="auto">
            <a:xfrm>
              <a:off x="9021093" y="1341896"/>
              <a:ext cx="1371600" cy="27432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solidFill>
                    <a:schemeClr val="tx1"/>
                  </a:solidFill>
                  <a:latin typeface="Arial" charset="0"/>
                </a:rPr>
                <a:t>JMS API</a:t>
              </a:r>
            </a:p>
          </p:txBody>
        </p:sp>
      </p:grpSp>
      <p:sp>
        <p:nvSpPr>
          <p:cNvPr id="14" name="Rounded Rectangle 15">
            <a:extLst/>
          </p:cNvPr>
          <p:cNvSpPr/>
          <p:nvPr/>
        </p:nvSpPr>
        <p:spPr bwMode="auto">
          <a:xfrm>
            <a:off x="8335293" y="2833414"/>
            <a:ext cx="2743200" cy="1143000"/>
          </a:xfrm>
          <a:prstGeom prst="roundRect">
            <a:avLst/>
          </a:prstGeo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2000" dirty="0">
                <a:solidFill>
                  <a:schemeClr val="bg1"/>
                </a:solidFill>
                <a:latin typeface="Arial" charset="0"/>
              </a:rPr>
              <a:t>ActiveMQ</a:t>
            </a:r>
          </a:p>
        </p:txBody>
      </p:sp>
      <p:grpSp>
        <p:nvGrpSpPr>
          <p:cNvPr id="15" name="Group 14"/>
          <p:cNvGrpSpPr/>
          <p:nvPr/>
        </p:nvGrpSpPr>
        <p:grpSpPr>
          <a:xfrm>
            <a:off x="8335293" y="5079966"/>
            <a:ext cx="2743200" cy="1143000"/>
            <a:chOff x="8335293" y="5079966"/>
            <a:chExt cx="2743200" cy="1143000"/>
          </a:xfrm>
        </p:grpSpPr>
        <p:sp>
          <p:nvSpPr>
            <p:cNvPr id="16" name="Rounded Rectangle 17">
              <a:extLst/>
            </p:cNvPr>
            <p:cNvSpPr/>
            <p:nvPr/>
          </p:nvSpPr>
          <p:spPr bwMode="auto">
            <a:xfrm>
              <a:off x="8335293" y="5079966"/>
              <a:ext cx="2743200" cy="1143000"/>
            </a:xfrm>
            <a:prstGeom prst="roundRect">
              <a:avLst/>
            </a:prstGeom>
            <a:ln/>
          </p:spPr>
          <p:style>
            <a:lnRef idx="2">
              <a:schemeClr val="dk1"/>
            </a:lnRef>
            <a:fillRef idx="1003">
              <a:schemeClr val="lt1"/>
            </a:fillRef>
            <a:effectRef idx="0">
              <a:schemeClr val="dk1"/>
            </a:effectRef>
            <a:fontRef idx="minor">
              <a:schemeClr val="dk1"/>
            </a:fontRef>
          </p:style>
          <p:txBody>
            <a:bodyPr vert="horz" wrap="square" lIns="91440" tIns="45720" rIns="91440" bIns="45720" numCol="1" rtlCol="0" anchor="b" anchorCtr="0" compatLnSpc="1">
              <a:prstTxWarp prst="textNoShape">
                <a:avLst/>
              </a:prstTxWarp>
            </a:bodyPr>
            <a:lstStyle/>
            <a:p>
              <a:pPr algn="ctr"/>
              <a:r>
                <a:rPr lang="en-US" sz="2000" dirty="0"/>
                <a:t>Java Message Consumer</a:t>
              </a:r>
            </a:p>
          </p:txBody>
        </p:sp>
        <p:sp>
          <p:nvSpPr>
            <p:cNvPr id="17" name="Rounded Rectangle 18">
              <a:extLst/>
            </p:cNvPr>
            <p:cNvSpPr/>
            <p:nvPr/>
          </p:nvSpPr>
          <p:spPr bwMode="auto">
            <a:xfrm>
              <a:off x="9021093" y="5126391"/>
              <a:ext cx="1371600" cy="27432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solidFill>
                    <a:schemeClr val="tx1"/>
                  </a:solidFill>
                  <a:latin typeface="Arial" charset="0"/>
                </a:rPr>
                <a:t>JMS API</a:t>
              </a:r>
            </a:p>
          </p:txBody>
        </p:sp>
      </p:grpSp>
      <p:sp>
        <p:nvSpPr>
          <p:cNvPr id="18" name="TextBox 17">
            <a:extLst/>
          </p:cNvPr>
          <p:cNvSpPr txBox="1"/>
          <p:nvPr/>
        </p:nvSpPr>
        <p:spPr>
          <a:xfrm>
            <a:off x="9985518" y="1990014"/>
            <a:ext cx="1152688" cy="338554"/>
          </a:xfrm>
          <a:prstGeom prst="rect">
            <a:avLst/>
          </a:prstGeom>
          <a:noFill/>
        </p:spPr>
        <p:txBody>
          <a:bodyPr wrap="none" rtlCol="0">
            <a:spAutoFit/>
          </a:bodyPr>
          <a:lstStyle/>
          <a:p>
            <a:r>
              <a:rPr lang="en-US" dirty="0" err="1"/>
              <a:t>OpenWire</a:t>
            </a:r>
            <a:endParaRPr lang="en-US" dirty="0"/>
          </a:p>
        </p:txBody>
      </p:sp>
      <p:sp>
        <p:nvSpPr>
          <p:cNvPr id="19" name="TextBox 18">
            <a:extLst/>
          </p:cNvPr>
          <p:cNvSpPr txBox="1"/>
          <p:nvPr/>
        </p:nvSpPr>
        <p:spPr>
          <a:xfrm>
            <a:off x="9988340" y="4233532"/>
            <a:ext cx="1152688" cy="338554"/>
          </a:xfrm>
          <a:prstGeom prst="rect">
            <a:avLst/>
          </a:prstGeom>
          <a:noFill/>
        </p:spPr>
        <p:txBody>
          <a:bodyPr wrap="none" rtlCol="0">
            <a:spAutoFit/>
          </a:bodyPr>
          <a:lstStyle/>
          <a:p>
            <a:r>
              <a:rPr lang="en-US" dirty="0" err="1"/>
              <a:t>OpenWire</a:t>
            </a:r>
            <a:endParaRPr lang="en-US" dirty="0"/>
          </a:p>
        </p:txBody>
      </p:sp>
      <p:sp>
        <p:nvSpPr>
          <p:cNvPr id="20" name="Down Arrow 27">
            <a:extLst/>
          </p:cNvPr>
          <p:cNvSpPr/>
          <p:nvPr/>
        </p:nvSpPr>
        <p:spPr bwMode="auto">
          <a:xfrm>
            <a:off x="9425447" y="1808238"/>
            <a:ext cx="562893" cy="946801"/>
          </a:xfrm>
          <a:prstGeom prst="down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21" name="Down Arrow 27">
            <a:extLst/>
          </p:cNvPr>
          <p:cNvSpPr/>
          <p:nvPr/>
        </p:nvSpPr>
        <p:spPr bwMode="auto">
          <a:xfrm>
            <a:off x="9425447" y="4054790"/>
            <a:ext cx="562893" cy="946801"/>
          </a:xfrm>
          <a:prstGeom prst="down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23" name="TextBox 22"/>
          <p:cNvSpPr txBox="1"/>
          <p:nvPr/>
        </p:nvSpPr>
        <p:spPr>
          <a:xfrm>
            <a:off x="458921" y="4521269"/>
            <a:ext cx="6832134" cy="1877810"/>
          </a:xfrm>
          <a:prstGeom prst="rect">
            <a:avLst/>
          </a:prstGeom>
        </p:spPr>
        <p:txBody>
          <a:bodyPr vert="horz" lIns="91440" tIns="45720" rIns="91440" bIns="45720" rtlCol="0" anchor="ctr">
            <a:normAutofit/>
          </a:bodyPr>
          <a:lstStyle/>
          <a:p>
            <a:pPr>
              <a:lnSpc>
                <a:spcPct val="90000"/>
              </a:lnSpc>
              <a:spcAft>
                <a:spcPts val="600"/>
              </a:spcAft>
            </a:pPr>
            <a:r>
              <a:rPr lang="en-US" sz="2000" b="0" dirty="0">
                <a:solidFill>
                  <a:schemeClr val="bg1"/>
                </a:solidFill>
              </a:rPr>
              <a:t>Java Message Service (JMS) is an application program interface (API) specs from Sun Microsystems</a:t>
            </a:r>
            <a:endParaRPr lang="en-US" sz="2000" b="0" dirty="0">
              <a:solidFill>
                <a:schemeClr val="bg1"/>
              </a:solidFill>
              <a:latin typeface="+mn-lt"/>
            </a:endParaRPr>
          </a:p>
        </p:txBody>
      </p:sp>
    </p:spTree>
    <p:extLst>
      <p:ext uri="{BB962C8B-B14F-4D97-AF65-F5344CB8AC3E}">
        <p14:creationId xmlns:p14="http://schemas.microsoft.com/office/powerpoint/2010/main" val="389840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down)">
                                      <p:cBhvr>
                                        <p:cTn id="22" dur="500"/>
                                        <p:tgtEl>
                                          <p:spTgt spid="20"/>
                                        </p:tgtEl>
                                      </p:cBhvr>
                                    </p:animEffect>
                                  </p:childTnLst>
                                </p:cTn>
                              </p:par>
                            </p:childTnLst>
                          </p:cTn>
                        </p:par>
                        <p:par>
                          <p:cTn id="23" fill="hold">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down)">
                                      <p:cBhvr>
                                        <p:cTn id="30" dur="500"/>
                                        <p:tgtEl>
                                          <p:spTgt spid="21"/>
                                        </p:tgtEl>
                                      </p:cBhvr>
                                    </p:animEffect>
                                  </p:childTnLst>
                                </p:cTn>
                              </p:par>
                            </p:childTnLst>
                          </p:cTn>
                        </p:par>
                        <p:par>
                          <p:cTn id="31" fill="hold">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down)">
                                      <p:cBhvr>
                                        <p:cTn id="34" dur="500"/>
                                        <p:tgtEl>
                                          <p:spTgt spid="19"/>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23">
                                            <p:txEl>
                                              <p:pRg st="0" end="0"/>
                                            </p:txEl>
                                          </p:spTgt>
                                        </p:tgtEl>
                                        <p:attrNameLst>
                                          <p:attrName>style.visibility</p:attrName>
                                        </p:attrNameLst>
                                      </p:cBhvr>
                                      <p:to>
                                        <p:strVal val="visible"/>
                                      </p:to>
                                    </p:set>
                                    <p:animEffect transition="in" filter="fade">
                                      <p:cBhvr>
                                        <p:cTn id="38" dur="10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4" name="Rectangle 2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26" name="Rectangle 25">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8" name="Rectangle 2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Graphic 11">
            <a:extLst>
              <a:ext uri="{FF2B5EF4-FFF2-40B4-BE49-F238E27FC236}">
                <a16:creationId xmlns:a16="http://schemas.microsoft.com/office/drawing/2014/main" id="{F342B1AF-1262-46DA-BE69-C40E9391C5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43078" y="2576514"/>
            <a:ext cx="1705848" cy="1705848"/>
          </a:xfrm>
          <a:prstGeom prst="rect">
            <a:avLst/>
          </a:prstGeom>
        </p:spPr>
      </p:pic>
      <p:sp>
        <p:nvSpPr>
          <p:cNvPr id="4" name="TextBox 3"/>
          <p:cNvSpPr txBox="1"/>
          <p:nvPr/>
        </p:nvSpPr>
        <p:spPr>
          <a:xfrm>
            <a:off x="2561969" y="1359244"/>
            <a:ext cx="184731" cy="661720"/>
          </a:xfrm>
          <a:prstGeom prst="rect">
            <a:avLst/>
          </a:prstGeom>
          <a:noFill/>
        </p:spPr>
        <p:txBody>
          <a:bodyPr wrap="none" rtlCol="0">
            <a:spAutoFit/>
          </a:bodyPr>
          <a:lstStyle/>
          <a:p>
            <a:pPr>
              <a:spcAft>
                <a:spcPts val="600"/>
              </a:spcAft>
            </a:pPr>
            <a:endParaRPr lang="en-US"/>
          </a:p>
          <a:p>
            <a:pPr>
              <a:spcAft>
                <a:spcPts val="600"/>
              </a:spcAft>
            </a:pPr>
            <a:endParaRPr lang="en-US"/>
          </a:p>
        </p:txBody>
      </p:sp>
      <p:sp>
        <p:nvSpPr>
          <p:cNvPr id="2" name="TextBox 1"/>
          <p:cNvSpPr txBox="1"/>
          <p:nvPr/>
        </p:nvSpPr>
        <p:spPr>
          <a:xfrm>
            <a:off x="609601" y="762000"/>
            <a:ext cx="4076856" cy="3340100"/>
          </a:xfrm>
          <a:prstGeom prst="rect">
            <a:avLst/>
          </a:prstGeom>
        </p:spPr>
        <p:txBody>
          <a:bodyPr vert="horz" lIns="91440" tIns="45720" rIns="91440" bIns="45720" rtlCol="0" anchor="ctr">
            <a:normAutofit/>
          </a:bodyPr>
          <a:lstStyle/>
          <a:p>
            <a:pPr>
              <a:lnSpc>
                <a:spcPct val="90000"/>
              </a:lnSpc>
              <a:spcAft>
                <a:spcPts val="600"/>
              </a:spcAft>
            </a:pPr>
            <a:r>
              <a:rPr lang="en-US" sz="3200" kern="1200" dirty="0">
                <a:solidFill>
                  <a:srgbClr val="FFFFFF"/>
                </a:solidFill>
                <a:latin typeface="+mj-lt"/>
                <a:ea typeface="+mj-ea"/>
                <a:cs typeface="+mj-cs"/>
              </a:rPr>
              <a:t>Java Messaging System (JMS)</a:t>
            </a:r>
          </a:p>
        </p:txBody>
      </p:sp>
      <p:grpSp>
        <p:nvGrpSpPr>
          <p:cNvPr id="3" name="Group 2"/>
          <p:cNvGrpSpPr/>
          <p:nvPr/>
        </p:nvGrpSpPr>
        <p:grpSpPr>
          <a:xfrm>
            <a:off x="8335293" y="586862"/>
            <a:ext cx="2805735" cy="5636104"/>
            <a:chOff x="8335293" y="586862"/>
            <a:chExt cx="2805735" cy="5636104"/>
          </a:xfrm>
        </p:grpSpPr>
        <p:grpSp>
          <p:nvGrpSpPr>
            <p:cNvPr id="10" name="Group 9"/>
            <p:cNvGrpSpPr/>
            <p:nvPr/>
          </p:nvGrpSpPr>
          <p:grpSpPr>
            <a:xfrm>
              <a:off x="8335293" y="586862"/>
              <a:ext cx="2743200" cy="1143000"/>
              <a:chOff x="8335293" y="586862"/>
              <a:chExt cx="2743200" cy="1143000"/>
            </a:xfrm>
          </p:grpSpPr>
          <p:sp>
            <p:nvSpPr>
              <p:cNvPr id="11" name="Rounded Rectangle 9">
                <a:extLst/>
              </p:cNvPr>
              <p:cNvSpPr/>
              <p:nvPr/>
            </p:nvSpPr>
            <p:spPr bwMode="auto">
              <a:xfrm>
                <a:off x="8335293" y="586862"/>
                <a:ext cx="2743200" cy="1143000"/>
              </a:xfrm>
              <a:prstGeom prst="roundRect">
                <a:avLst/>
              </a:prstGeom>
              <a:ln/>
            </p:spPr>
            <p:style>
              <a:lnRef idx="2">
                <a:schemeClr val="dk1"/>
              </a:lnRef>
              <a:fillRef idx="1003">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2000" dirty="0"/>
                  <a:t>Java Message </a:t>
                </a:r>
              </a:p>
              <a:p>
                <a:pPr algn="ctr"/>
                <a:r>
                  <a:rPr lang="en-US" sz="2000" dirty="0"/>
                  <a:t>Producer</a:t>
                </a:r>
              </a:p>
            </p:txBody>
          </p:sp>
          <p:sp>
            <p:nvSpPr>
              <p:cNvPr id="13" name="Rounded Rectangle 13">
                <a:extLst/>
              </p:cNvPr>
              <p:cNvSpPr/>
              <p:nvPr/>
            </p:nvSpPr>
            <p:spPr bwMode="auto">
              <a:xfrm>
                <a:off x="9021093" y="1341896"/>
                <a:ext cx="1371600" cy="27432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solidFill>
                      <a:schemeClr val="tx1"/>
                    </a:solidFill>
                    <a:latin typeface="Arial" charset="0"/>
                  </a:rPr>
                  <a:t>JMS API</a:t>
                </a:r>
              </a:p>
            </p:txBody>
          </p:sp>
        </p:grpSp>
        <p:sp>
          <p:nvSpPr>
            <p:cNvPr id="14" name="Rounded Rectangle 15">
              <a:extLst/>
            </p:cNvPr>
            <p:cNvSpPr/>
            <p:nvPr/>
          </p:nvSpPr>
          <p:spPr bwMode="auto">
            <a:xfrm>
              <a:off x="8335293" y="2833414"/>
              <a:ext cx="2743200" cy="1143000"/>
            </a:xfrm>
            <a:prstGeom prst="roundRect">
              <a:avLst/>
            </a:prstGeo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2000" dirty="0">
                  <a:solidFill>
                    <a:schemeClr val="bg1"/>
                  </a:solidFill>
                  <a:latin typeface="Arial" charset="0"/>
                </a:rPr>
                <a:t>ActiveMQ</a:t>
              </a:r>
            </a:p>
          </p:txBody>
        </p:sp>
        <p:grpSp>
          <p:nvGrpSpPr>
            <p:cNvPr id="15" name="Group 14"/>
            <p:cNvGrpSpPr/>
            <p:nvPr/>
          </p:nvGrpSpPr>
          <p:grpSpPr>
            <a:xfrm>
              <a:off x="8335293" y="5079966"/>
              <a:ext cx="2743200" cy="1143000"/>
              <a:chOff x="8335293" y="5079966"/>
              <a:chExt cx="2743200" cy="1143000"/>
            </a:xfrm>
          </p:grpSpPr>
          <p:sp>
            <p:nvSpPr>
              <p:cNvPr id="16" name="Rounded Rectangle 17">
                <a:extLst/>
              </p:cNvPr>
              <p:cNvSpPr/>
              <p:nvPr/>
            </p:nvSpPr>
            <p:spPr bwMode="auto">
              <a:xfrm>
                <a:off x="8335293" y="5079966"/>
                <a:ext cx="2743200" cy="1143000"/>
              </a:xfrm>
              <a:prstGeom prst="roundRect">
                <a:avLst/>
              </a:prstGeom>
              <a:ln/>
            </p:spPr>
            <p:style>
              <a:lnRef idx="2">
                <a:schemeClr val="dk1"/>
              </a:lnRef>
              <a:fillRef idx="1003">
                <a:schemeClr val="lt1"/>
              </a:fillRef>
              <a:effectRef idx="0">
                <a:schemeClr val="dk1"/>
              </a:effectRef>
              <a:fontRef idx="minor">
                <a:schemeClr val="dk1"/>
              </a:fontRef>
            </p:style>
            <p:txBody>
              <a:bodyPr vert="horz" wrap="square" lIns="91440" tIns="45720" rIns="91440" bIns="45720" numCol="1" rtlCol="0" anchor="b" anchorCtr="0" compatLnSpc="1">
                <a:prstTxWarp prst="textNoShape">
                  <a:avLst/>
                </a:prstTxWarp>
              </a:bodyPr>
              <a:lstStyle/>
              <a:p>
                <a:pPr algn="ctr"/>
                <a:r>
                  <a:rPr lang="en-US" sz="2000" dirty="0"/>
                  <a:t>Java Message Consumer</a:t>
                </a:r>
              </a:p>
            </p:txBody>
          </p:sp>
          <p:sp>
            <p:nvSpPr>
              <p:cNvPr id="17" name="Rounded Rectangle 18">
                <a:extLst/>
              </p:cNvPr>
              <p:cNvSpPr/>
              <p:nvPr/>
            </p:nvSpPr>
            <p:spPr bwMode="auto">
              <a:xfrm>
                <a:off x="9021093" y="5126391"/>
                <a:ext cx="1371600" cy="27432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solidFill>
                      <a:schemeClr val="tx1"/>
                    </a:solidFill>
                    <a:latin typeface="Arial" charset="0"/>
                  </a:rPr>
                  <a:t>JMS API</a:t>
                </a:r>
              </a:p>
            </p:txBody>
          </p:sp>
        </p:grpSp>
        <p:sp>
          <p:nvSpPr>
            <p:cNvPr id="18" name="TextBox 17">
              <a:extLst/>
            </p:cNvPr>
            <p:cNvSpPr txBox="1"/>
            <p:nvPr/>
          </p:nvSpPr>
          <p:spPr>
            <a:xfrm>
              <a:off x="9985518" y="1990014"/>
              <a:ext cx="1152688" cy="338554"/>
            </a:xfrm>
            <a:prstGeom prst="rect">
              <a:avLst/>
            </a:prstGeom>
            <a:noFill/>
          </p:spPr>
          <p:txBody>
            <a:bodyPr wrap="none" rtlCol="0">
              <a:spAutoFit/>
            </a:bodyPr>
            <a:lstStyle/>
            <a:p>
              <a:r>
                <a:rPr lang="en-US" dirty="0" err="1"/>
                <a:t>OpenWire</a:t>
              </a:r>
              <a:endParaRPr lang="en-US" dirty="0"/>
            </a:p>
          </p:txBody>
        </p:sp>
        <p:sp>
          <p:nvSpPr>
            <p:cNvPr id="19" name="TextBox 18">
              <a:extLst/>
            </p:cNvPr>
            <p:cNvSpPr txBox="1"/>
            <p:nvPr/>
          </p:nvSpPr>
          <p:spPr>
            <a:xfrm>
              <a:off x="9988340" y="4233532"/>
              <a:ext cx="1152688" cy="338554"/>
            </a:xfrm>
            <a:prstGeom prst="rect">
              <a:avLst/>
            </a:prstGeom>
            <a:noFill/>
          </p:spPr>
          <p:txBody>
            <a:bodyPr wrap="none" rtlCol="0">
              <a:spAutoFit/>
            </a:bodyPr>
            <a:lstStyle/>
            <a:p>
              <a:r>
                <a:rPr lang="en-US" dirty="0" err="1"/>
                <a:t>OpenWire</a:t>
              </a:r>
              <a:endParaRPr lang="en-US" dirty="0"/>
            </a:p>
          </p:txBody>
        </p:sp>
        <p:sp>
          <p:nvSpPr>
            <p:cNvPr id="20" name="Down Arrow 27">
              <a:extLst/>
            </p:cNvPr>
            <p:cNvSpPr/>
            <p:nvPr/>
          </p:nvSpPr>
          <p:spPr bwMode="auto">
            <a:xfrm>
              <a:off x="9425447" y="1808238"/>
              <a:ext cx="562893" cy="946801"/>
            </a:xfrm>
            <a:prstGeom prst="down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21" name="Down Arrow 27">
              <a:extLst/>
            </p:cNvPr>
            <p:cNvSpPr/>
            <p:nvPr/>
          </p:nvSpPr>
          <p:spPr bwMode="auto">
            <a:xfrm>
              <a:off x="9425447" y="4054790"/>
              <a:ext cx="562893" cy="946801"/>
            </a:xfrm>
            <a:prstGeom prst="down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grpSp>
      <p:sp>
        <p:nvSpPr>
          <p:cNvPr id="5" name="TextBox 4"/>
          <p:cNvSpPr txBox="1"/>
          <p:nvPr/>
        </p:nvSpPr>
        <p:spPr>
          <a:xfrm>
            <a:off x="7303460" y="4160187"/>
            <a:ext cx="4507540" cy="1720471"/>
          </a:xfrm>
          <a:prstGeom prst="rect">
            <a:avLst/>
          </a:prstGeom>
          <a:noFill/>
        </p:spPr>
        <p:txBody>
          <a:bodyPr wrap="square" rtlCol="0">
            <a:spAutoFit/>
          </a:bodyPr>
          <a:lstStyle/>
          <a:p>
            <a:pPr marL="343986" indent="-285750">
              <a:lnSpc>
                <a:spcPct val="90000"/>
              </a:lnSpc>
              <a:spcAft>
                <a:spcPts val="611"/>
              </a:spcAft>
              <a:buFont typeface="Arial" panose="020B0604020202020204" pitchFamily="34" charset="0"/>
              <a:buChar char="•"/>
            </a:pPr>
            <a:r>
              <a:rPr lang="en-US" b="0" dirty="0"/>
              <a:t>A limitation of JMS is that the APIs are specified, but the message format is not JMS has no requirement for how messages are formed and transmitted.</a:t>
            </a:r>
          </a:p>
          <a:p>
            <a:pPr marL="343986" indent="-285750">
              <a:lnSpc>
                <a:spcPct val="90000"/>
              </a:lnSpc>
              <a:spcAft>
                <a:spcPts val="611"/>
              </a:spcAft>
              <a:buFont typeface="Arial" panose="020B0604020202020204" pitchFamily="34" charset="0"/>
              <a:buChar char="•"/>
            </a:pPr>
            <a:r>
              <a:rPr lang="en-US" b="0" dirty="0"/>
              <a:t>Essentially, every JMS broker can implement the messages in a different format. They just have to use the same API</a:t>
            </a:r>
          </a:p>
        </p:txBody>
      </p:sp>
      <p:sp>
        <p:nvSpPr>
          <p:cNvPr id="23" name="TextBox 22"/>
          <p:cNvSpPr txBox="1"/>
          <p:nvPr/>
        </p:nvSpPr>
        <p:spPr>
          <a:xfrm>
            <a:off x="458921" y="4521269"/>
            <a:ext cx="6832134" cy="1877810"/>
          </a:xfrm>
          <a:prstGeom prst="rect">
            <a:avLst/>
          </a:prstGeom>
        </p:spPr>
        <p:txBody>
          <a:bodyPr vert="horz" lIns="91440" tIns="45720" rIns="91440" bIns="45720" rtlCol="0" anchor="ctr">
            <a:normAutofit/>
          </a:bodyPr>
          <a:lstStyle/>
          <a:p>
            <a:pPr>
              <a:lnSpc>
                <a:spcPct val="90000"/>
              </a:lnSpc>
              <a:spcAft>
                <a:spcPts val="600"/>
              </a:spcAft>
            </a:pPr>
            <a:r>
              <a:rPr lang="en-US" sz="2000" b="0" dirty="0">
                <a:solidFill>
                  <a:schemeClr val="bg1"/>
                </a:solidFill>
              </a:rPr>
              <a:t>Java Message Service (JMS) is an application program interface (API) specs from Sun Microsystems</a:t>
            </a:r>
          </a:p>
        </p:txBody>
      </p:sp>
    </p:spTree>
    <p:extLst>
      <p:ext uri="{BB962C8B-B14F-4D97-AF65-F5344CB8AC3E}">
        <p14:creationId xmlns:p14="http://schemas.microsoft.com/office/powerpoint/2010/main" val="74165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2.08333E-6 2.22222E-6 L 0.0013 -0.1706 " pathEditMode="relative" rAng="0" ptsTypes="AA">
                                      <p:cBhvr>
                                        <p:cTn id="6" dur="2000" fill="hold"/>
                                        <p:tgtEl>
                                          <p:spTgt spid="3"/>
                                        </p:tgtEl>
                                        <p:attrNameLst>
                                          <p:attrName>ppt_x</p:attrName>
                                          <p:attrName>ppt_y</p:attrName>
                                        </p:attrNameLst>
                                      </p:cBhvr>
                                      <p:rCtr x="65" y="-8542"/>
                                    </p:animMotion>
                                  </p:childTnLst>
                                </p:cTn>
                              </p:par>
                              <p:par>
                                <p:cTn id="7" presetID="6" presetClass="emph" presetSubtype="0" fill="hold" nodeType="withEffect">
                                  <p:stCondLst>
                                    <p:cond delay="0"/>
                                  </p:stCondLst>
                                  <p:childTnLst>
                                    <p:animScale>
                                      <p:cBhvr>
                                        <p:cTn id="8" dur="2000" fill="hold"/>
                                        <p:tgtEl>
                                          <p:spTgt spid="3"/>
                                        </p:tgtEl>
                                      </p:cBhvr>
                                      <p:by x="60000" y="60000"/>
                                    </p:animScale>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a:ln>
                <a:noFill/>
              </a:ln>
              <a:solidFill>
                <a:srgbClr val="FFFFFF">
                  <a:lumMod val="85000"/>
                </a:srgbClr>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mn-cs"/>
            </a:endParaRPr>
          </a:p>
        </p:txBody>
      </p:sp>
      <p:pic>
        <p:nvPicPr>
          <p:cNvPr id="12" name="Graphic 11">
            <a:extLst>
              <a:ext uri="{FF2B5EF4-FFF2-40B4-BE49-F238E27FC236}">
                <a16:creationId xmlns:a16="http://schemas.microsoft.com/office/drawing/2014/main" id="{F342B1AF-1262-46DA-BE69-C40E9391C5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43078" y="2576514"/>
            <a:ext cx="1705848" cy="1705848"/>
          </a:xfrm>
          <a:prstGeom prst="rect">
            <a:avLst/>
          </a:prstGeom>
        </p:spPr>
      </p:pic>
      <p:sp>
        <p:nvSpPr>
          <p:cNvPr id="4" name="TextBox 3"/>
          <p:cNvSpPr txBox="1"/>
          <p:nvPr/>
        </p:nvSpPr>
        <p:spPr>
          <a:xfrm>
            <a:off x="2561969" y="1359244"/>
            <a:ext cx="184731" cy="6617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sz="1600" b="1" i="0" u="none" strike="noStrike" kern="1200" cap="none" spc="0" normalizeH="0" baseline="0" noProof="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sz="16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 name="TextBox 1"/>
          <p:cNvSpPr txBox="1"/>
          <p:nvPr/>
        </p:nvSpPr>
        <p:spPr>
          <a:xfrm>
            <a:off x="609601" y="762000"/>
            <a:ext cx="4076856" cy="33401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Arial"/>
                <a:ea typeface="+mn-ea"/>
                <a:cs typeface="+mn-cs"/>
              </a:rPr>
              <a:t>Java Messaging System (JMS)</a:t>
            </a:r>
          </a:p>
        </p:txBody>
      </p:sp>
      <p:grpSp>
        <p:nvGrpSpPr>
          <p:cNvPr id="3" name="Group 2"/>
          <p:cNvGrpSpPr/>
          <p:nvPr/>
        </p:nvGrpSpPr>
        <p:grpSpPr>
          <a:xfrm>
            <a:off x="8335293" y="586862"/>
            <a:ext cx="2743200" cy="1143000"/>
            <a:chOff x="8335293" y="586862"/>
            <a:chExt cx="2743200" cy="1143000"/>
          </a:xfrm>
        </p:grpSpPr>
        <p:sp>
          <p:nvSpPr>
            <p:cNvPr id="10" name="Rounded Rectangle 9">
              <a:extLst/>
            </p:cNvPr>
            <p:cNvSpPr/>
            <p:nvPr/>
          </p:nvSpPr>
          <p:spPr bwMode="auto">
            <a:xfrm>
              <a:off x="8335293" y="586862"/>
              <a:ext cx="2743200" cy="1143000"/>
            </a:xfrm>
            <a:prstGeom prst="roundRect">
              <a:avLst/>
            </a:prstGeom>
            <a:ln/>
          </p:spPr>
          <p:style>
            <a:lnRef idx="2">
              <a:schemeClr val="dk1"/>
            </a:lnRef>
            <a:fillRef idx="1003">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mn-cs"/>
                </a:rPr>
                <a:t>Java Message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mn-cs"/>
                </a:rPr>
                <a:t>Producer</a:t>
              </a:r>
            </a:p>
          </p:txBody>
        </p:sp>
        <p:sp>
          <p:nvSpPr>
            <p:cNvPr id="13" name="Rounded Rectangle 13">
              <a:extLst/>
            </p:cNvPr>
            <p:cNvSpPr/>
            <p:nvPr/>
          </p:nvSpPr>
          <p:spPr bwMode="auto">
            <a:xfrm>
              <a:off x="9021093" y="1341896"/>
              <a:ext cx="1371600" cy="27432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20000"/>
                </a:lnSpc>
                <a:spcBef>
                  <a:spcPct val="2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charset="0"/>
                  <a:ea typeface="+mn-ea"/>
                  <a:cs typeface="+mn-cs"/>
                </a:rPr>
                <a:t>JMS API</a:t>
              </a:r>
            </a:p>
          </p:txBody>
        </p:sp>
      </p:grpSp>
      <p:sp>
        <p:nvSpPr>
          <p:cNvPr id="14" name="Rounded Rectangle 15">
            <a:extLst/>
          </p:cNvPr>
          <p:cNvSpPr/>
          <p:nvPr/>
        </p:nvSpPr>
        <p:spPr bwMode="auto">
          <a:xfrm>
            <a:off x="8335293" y="2833414"/>
            <a:ext cx="2743200" cy="1143000"/>
          </a:xfrm>
          <a:prstGeom prst="roundRect">
            <a:avLst/>
          </a:prstGeo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2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ActiveMQ</a:t>
            </a:r>
          </a:p>
        </p:txBody>
      </p:sp>
      <p:grpSp>
        <p:nvGrpSpPr>
          <p:cNvPr id="5" name="Group 4"/>
          <p:cNvGrpSpPr/>
          <p:nvPr/>
        </p:nvGrpSpPr>
        <p:grpSpPr>
          <a:xfrm>
            <a:off x="8335293" y="5079966"/>
            <a:ext cx="2743200" cy="1143000"/>
            <a:chOff x="8335293" y="5079966"/>
            <a:chExt cx="2743200" cy="1143000"/>
          </a:xfrm>
        </p:grpSpPr>
        <p:sp>
          <p:nvSpPr>
            <p:cNvPr id="15" name="Rounded Rectangle 17">
              <a:extLst/>
            </p:cNvPr>
            <p:cNvSpPr/>
            <p:nvPr/>
          </p:nvSpPr>
          <p:spPr bwMode="auto">
            <a:xfrm>
              <a:off x="8335293" y="5079966"/>
              <a:ext cx="2743200" cy="1143000"/>
            </a:xfrm>
            <a:prstGeom prst="roundRect">
              <a:avLst/>
            </a:prstGeom>
            <a:ln/>
          </p:spPr>
          <p:style>
            <a:lnRef idx="2">
              <a:schemeClr val="dk1"/>
            </a:lnRef>
            <a:fillRef idx="1003">
              <a:schemeClr val="lt1"/>
            </a:fillRef>
            <a:effectRef idx="0">
              <a:schemeClr val="dk1"/>
            </a:effectRef>
            <a:fontRef idx="minor">
              <a:schemeClr val="dk1"/>
            </a:fontRef>
          </p:style>
          <p:txBody>
            <a:bodyPr vert="horz" wrap="square" lIns="91440" tIns="45720" rIns="91440" bIns="45720" numCol="1" rtlCol="0"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mn-cs"/>
                </a:rPr>
                <a:t>Ruby Message Consumer</a:t>
              </a:r>
            </a:p>
          </p:txBody>
        </p:sp>
        <p:sp>
          <p:nvSpPr>
            <p:cNvPr id="16" name="Rounded Rectangle 18">
              <a:extLst/>
            </p:cNvPr>
            <p:cNvSpPr/>
            <p:nvPr/>
          </p:nvSpPr>
          <p:spPr bwMode="auto">
            <a:xfrm>
              <a:off x="9021092" y="5126391"/>
              <a:ext cx="1494507" cy="38308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20000"/>
                </a:lnSpc>
                <a:spcBef>
                  <a:spcPct val="20000"/>
                </a:spcBef>
                <a:spcAft>
                  <a:spcPct val="0"/>
                </a:spcAft>
                <a:buClrTx/>
                <a:buSzTx/>
                <a:buFontTx/>
                <a:buNone/>
                <a:tabLst/>
                <a:defRPr/>
              </a:pPr>
              <a:r>
                <a:rPr lang="en-US" sz="1200" dirty="0">
                  <a:solidFill>
                    <a:srgbClr val="000000"/>
                  </a:solidFill>
                  <a:latin typeface="Arial" charset="0"/>
                </a:rPr>
                <a:t>STOMP CLIENT</a:t>
              </a:r>
              <a:endParaRPr kumimoji="0" lang="en-US" sz="1200" b="1" i="0" u="none" strike="noStrike" kern="1200" cap="none" spc="0" normalizeH="0" baseline="0" noProof="0" dirty="0">
                <a:ln>
                  <a:noFill/>
                </a:ln>
                <a:solidFill>
                  <a:srgbClr val="000000"/>
                </a:solidFill>
                <a:effectLst/>
                <a:uLnTx/>
                <a:uFillTx/>
                <a:latin typeface="Arial" charset="0"/>
                <a:ea typeface="+mn-ea"/>
                <a:cs typeface="+mn-cs"/>
              </a:endParaRPr>
            </a:p>
          </p:txBody>
        </p:sp>
      </p:grpSp>
      <p:sp>
        <p:nvSpPr>
          <p:cNvPr id="17" name="TextBox 16">
            <a:extLst/>
          </p:cNvPr>
          <p:cNvSpPr txBox="1"/>
          <p:nvPr/>
        </p:nvSpPr>
        <p:spPr>
          <a:xfrm>
            <a:off x="9985518" y="1990014"/>
            <a:ext cx="1152688" cy="33855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err="1">
                <a:ln>
                  <a:noFill/>
                </a:ln>
                <a:solidFill>
                  <a:srgbClr val="000000"/>
                </a:solidFill>
                <a:effectLst/>
                <a:uLnTx/>
                <a:uFillTx/>
                <a:latin typeface="Arial" charset="0"/>
                <a:ea typeface="+mn-ea"/>
                <a:cs typeface="+mn-cs"/>
              </a:rPr>
              <a:t>OpenWire</a:t>
            </a:r>
            <a:endParaRPr kumimoji="0" lang="en-US" sz="16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8" name="TextBox 17">
            <a:extLst/>
          </p:cNvPr>
          <p:cNvSpPr txBox="1"/>
          <p:nvPr/>
        </p:nvSpPr>
        <p:spPr>
          <a:xfrm>
            <a:off x="9988340" y="4233532"/>
            <a:ext cx="910314" cy="33855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charset="0"/>
                <a:ea typeface="+mn-ea"/>
                <a:cs typeface="+mn-cs"/>
              </a:rPr>
              <a:t>STOMP</a:t>
            </a:r>
          </a:p>
        </p:txBody>
      </p:sp>
      <p:sp>
        <p:nvSpPr>
          <p:cNvPr id="19" name="Down Arrow 27">
            <a:extLst/>
          </p:cNvPr>
          <p:cNvSpPr/>
          <p:nvPr/>
        </p:nvSpPr>
        <p:spPr bwMode="auto">
          <a:xfrm>
            <a:off x="9425447" y="1808238"/>
            <a:ext cx="562893" cy="946801"/>
          </a:xfrm>
          <a:prstGeom prst="down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20000"/>
              </a:lnSpc>
              <a:spcBef>
                <a:spcPct val="20000"/>
              </a:spcBef>
              <a:spcAft>
                <a:spcPct val="0"/>
              </a:spcAft>
              <a:buClrTx/>
              <a:buSzTx/>
              <a:buFontTx/>
              <a:buNone/>
              <a:tabLst/>
              <a:defRPr/>
            </a:pPr>
            <a:endParaRPr kumimoji="0" lang="en-US" sz="14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1" name="Down Arrow 27">
            <a:extLst/>
          </p:cNvPr>
          <p:cNvSpPr/>
          <p:nvPr/>
        </p:nvSpPr>
        <p:spPr bwMode="auto">
          <a:xfrm>
            <a:off x="9425447" y="4054790"/>
            <a:ext cx="562893" cy="946801"/>
          </a:xfrm>
          <a:prstGeom prst="down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20000"/>
              </a:lnSpc>
              <a:spcBef>
                <a:spcPct val="20000"/>
              </a:spcBef>
              <a:spcAft>
                <a:spcPct val="0"/>
              </a:spcAft>
              <a:buClrTx/>
              <a:buSzTx/>
              <a:buFontTx/>
              <a:buNone/>
              <a:tabLst/>
              <a:defRPr/>
            </a:pPr>
            <a:endParaRPr kumimoji="0" lang="en-US" sz="1400" b="1"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5"/>
          <p:cNvSpPr/>
          <p:nvPr/>
        </p:nvSpPr>
        <p:spPr>
          <a:xfrm>
            <a:off x="458920" y="4525697"/>
            <a:ext cx="6697525" cy="1575816"/>
          </a:xfrm>
          <a:prstGeom prst="rect">
            <a:avLst/>
          </a:prstGeom>
        </p:spPr>
        <p:txBody>
          <a:bodyPr wrap="square">
            <a:spAutoFit/>
          </a:bodyPr>
          <a:lstStyle/>
          <a:p>
            <a:pPr marL="291179" lvl="0" indent="-232943">
              <a:lnSpc>
                <a:spcPct val="90000"/>
              </a:lnSpc>
              <a:spcAft>
                <a:spcPts val="611"/>
              </a:spcAft>
              <a:buFont typeface="Arial" panose="020B0604020202020204" pitchFamily="34" charset="0"/>
              <a:buChar char="•"/>
              <a:defRPr/>
            </a:pPr>
            <a:r>
              <a:rPr lang="en-US" b="0" dirty="0">
                <a:solidFill>
                  <a:schemeClr val="bg1"/>
                </a:solidFill>
              </a:rPr>
              <a:t>Ruby can’t use JMS , you need a message broker that can bridge the two platforms and transform the protocol and message structure used by each platform </a:t>
            </a:r>
          </a:p>
          <a:p>
            <a:pPr marL="291179" lvl="0" indent="-232943">
              <a:lnSpc>
                <a:spcPct val="90000"/>
              </a:lnSpc>
              <a:spcAft>
                <a:spcPts val="611"/>
              </a:spcAft>
              <a:buFont typeface="Arial" panose="020B0604020202020204" pitchFamily="34" charset="0"/>
              <a:buChar char="•"/>
              <a:defRPr/>
            </a:pPr>
            <a:r>
              <a:rPr kumimoji="0" lang="en-US" sz="1600" b="0" i="0" u="none" strike="noStrike" kern="1200" cap="none" spc="0" normalizeH="0" baseline="0" noProof="0" dirty="0">
                <a:ln>
                  <a:noFill/>
                </a:ln>
                <a:solidFill>
                  <a:srgbClr val="FFFFFF">
                    <a:lumMod val="95000"/>
                  </a:srgbClr>
                </a:solidFill>
                <a:effectLst/>
                <a:uLnTx/>
                <a:uFillTx/>
                <a:latin typeface="Arial" charset="0"/>
                <a:ea typeface="+mn-ea"/>
                <a:cs typeface="+mn-cs"/>
              </a:rPr>
              <a:t>Supports both STOMP and JMS simultaneously</a:t>
            </a:r>
          </a:p>
          <a:p>
            <a:pPr marL="291179" marR="0" lvl="0" indent="-232943" algn="l" defTabSz="914400" rtl="0" eaLnBrk="1" fontAlgn="base" latinLnBrk="0" hangingPunct="1">
              <a:lnSpc>
                <a:spcPct val="90000"/>
              </a:lnSpc>
              <a:spcBef>
                <a:spcPct val="0"/>
              </a:spcBef>
              <a:spcAft>
                <a:spcPts val="611"/>
              </a:spcAft>
              <a:buClrTx/>
              <a:buSzTx/>
              <a:buFont typeface="Arial" panose="020B0604020202020204" pitchFamily="34" charset="0"/>
              <a:buChar char="•"/>
              <a:tabLst/>
              <a:defRPr/>
            </a:pPr>
            <a:r>
              <a:rPr kumimoji="0" lang="en-US" sz="1600" b="0" i="0" u="none" strike="noStrike" kern="1200" cap="none" spc="0" normalizeH="0" baseline="0" noProof="0" dirty="0" err="1">
                <a:ln>
                  <a:noFill/>
                </a:ln>
                <a:solidFill>
                  <a:srgbClr val="FFFFFF">
                    <a:lumMod val="95000"/>
                  </a:srgbClr>
                </a:solidFill>
                <a:effectLst/>
                <a:uLnTx/>
                <a:uFillTx/>
                <a:latin typeface="Arial" charset="0"/>
                <a:ea typeface="+mn-ea"/>
                <a:cs typeface="+mn-cs"/>
              </a:rPr>
              <a:t>ActiveMQ</a:t>
            </a:r>
            <a:r>
              <a:rPr kumimoji="0" lang="en-US" sz="1600" b="0" i="0" u="none" strike="noStrike" kern="1200" cap="none" spc="0" normalizeH="0" baseline="0" noProof="0" dirty="0">
                <a:ln>
                  <a:noFill/>
                </a:ln>
                <a:solidFill>
                  <a:srgbClr val="FFFFFF">
                    <a:lumMod val="95000"/>
                  </a:srgbClr>
                </a:solidFill>
                <a:effectLst/>
                <a:uLnTx/>
                <a:uFillTx/>
                <a:latin typeface="Arial" charset="0"/>
                <a:ea typeface="+mn-ea"/>
                <a:cs typeface="+mn-cs"/>
              </a:rPr>
              <a:t> contains built-in message bridge for JMS to STOMP and vice versa conversion</a:t>
            </a:r>
          </a:p>
        </p:txBody>
      </p:sp>
    </p:spTree>
    <p:extLst>
      <p:ext uri="{BB962C8B-B14F-4D97-AF65-F5344CB8AC3E}">
        <p14:creationId xmlns:p14="http://schemas.microsoft.com/office/powerpoint/2010/main" val="334480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3" presetClass="entr" presetSubtype="1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par>
                          <p:cTn id="23" fill="hold">
                            <p:stCondLst>
                              <p:cond delay="2000"/>
                            </p:stCondLst>
                            <p:childTnLst>
                              <p:par>
                                <p:cTn id="24" presetID="3" presetClass="entr" presetSubtype="1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childTnLst>
                          </p:cTn>
                        </p:par>
                        <p:par>
                          <p:cTn id="27" fill="hold">
                            <p:stCondLst>
                              <p:cond delay="2500"/>
                            </p:stCondLst>
                            <p:childTnLst>
                              <p:par>
                                <p:cTn id="28" presetID="3" presetClass="entr" presetSubtype="1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linds(horizontal)">
                                      <p:cBhvr>
                                        <p:cTn id="30" dur="500"/>
                                        <p:tgtEl>
                                          <p:spTgt spid="21"/>
                                        </p:tgtEl>
                                      </p:cBhvr>
                                    </p:animEffect>
                                  </p:childTnLst>
                                </p:cTn>
                              </p:par>
                            </p:childTnLst>
                          </p:cTn>
                        </p:par>
                        <p:par>
                          <p:cTn id="31" fill="hold">
                            <p:stCondLst>
                              <p:cond delay="30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nodeType="after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 calcmode="lin" valueType="num">
                                      <p:cBhvr additive="base">
                                        <p:cTn id="4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p:bldP spid="18" grpId="0"/>
      <p:bldP spid="19"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4" name="Rectangle 2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26" name="Rectangle 25">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8" name="Rectangle 2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Graphic 11">
            <a:extLst>
              <a:ext uri="{FF2B5EF4-FFF2-40B4-BE49-F238E27FC236}">
                <a16:creationId xmlns:a16="http://schemas.microsoft.com/office/drawing/2014/main" id="{F342B1AF-1262-46DA-BE69-C40E9391C5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43078" y="2576514"/>
            <a:ext cx="1705848" cy="1705848"/>
          </a:xfrm>
          <a:prstGeom prst="rect">
            <a:avLst/>
          </a:prstGeom>
        </p:spPr>
      </p:pic>
      <p:sp>
        <p:nvSpPr>
          <p:cNvPr id="4" name="TextBox 3"/>
          <p:cNvSpPr txBox="1"/>
          <p:nvPr/>
        </p:nvSpPr>
        <p:spPr>
          <a:xfrm>
            <a:off x="2561969" y="1359244"/>
            <a:ext cx="184731" cy="661720"/>
          </a:xfrm>
          <a:prstGeom prst="rect">
            <a:avLst/>
          </a:prstGeom>
          <a:noFill/>
        </p:spPr>
        <p:txBody>
          <a:bodyPr wrap="none" rtlCol="0">
            <a:spAutoFit/>
          </a:bodyPr>
          <a:lstStyle/>
          <a:p>
            <a:pPr>
              <a:spcAft>
                <a:spcPts val="600"/>
              </a:spcAft>
            </a:pPr>
            <a:endParaRPr lang="en-US"/>
          </a:p>
          <a:p>
            <a:pPr>
              <a:spcAft>
                <a:spcPts val="600"/>
              </a:spcAft>
            </a:pPr>
            <a:endParaRPr lang="en-US"/>
          </a:p>
        </p:txBody>
      </p:sp>
      <p:sp>
        <p:nvSpPr>
          <p:cNvPr id="2" name="TextBox 1"/>
          <p:cNvSpPr txBox="1"/>
          <p:nvPr/>
        </p:nvSpPr>
        <p:spPr>
          <a:xfrm>
            <a:off x="609601" y="762000"/>
            <a:ext cx="4076856" cy="3340100"/>
          </a:xfrm>
          <a:prstGeom prst="rect">
            <a:avLst/>
          </a:prstGeom>
        </p:spPr>
        <p:txBody>
          <a:bodyPr vert="horz" lIns="91440" tIns="45720" rIns="91440" bIns="45720" rtlCol="0" anchor="ctr">
            <a:normAutofit/>
          </a:bodyPr>
          <a:lstStyle/>
          <a:p>
            <a:pPr>
              <a:lnSpc>
                <a:spcPct val="90000"/>
              </a:lnSpc>
              <a:spcAft>
                <a:spcPts val="600"/>
              </a:spcAft>
            </a:pPr>
            <a:r>
              <a:rPr lang="en-US" sz="3200" dirty="0">
                <a:solidFill>
                  <a:schemeClr val="bg1"/>
                </a:solidFill>
              </a:rPr>
              <a:t>Advanced Message Queuing Protocol (AMQP)</a:t>
            </a:r>
            <a:endParaRPr lang="en-US" sz="3200" kern="1200" dirty="0">
              <a:solidFill>
                <a:srgbClr val="FFFFFF"/>
              </a:solidFill>
              <a:latin typeface="+mj-lt"/>
              <a:ea typeface="+mj-ea"/>
              <a:cs typeface="+mj-cs"/>
            </a:endParaRPr>
          </a:p>
        </p:txBody>
      </p:sp>
      <p:grpSp>
        <p:nvGrpSpPr>
          <p:cNvPr id="7" name="Group 6"/>
          <p:cNvGrpSpPr/>
          <p:nvPr/>
        </p:nvGrpSpPr>
        <p:grpSpPr>
          <a:xfrm>
            <a:off x="8335293" y="586862"/>
            <a:ext cx="2743200" cy="1143000"/>
            <a:chOff x="8335293" y="586862"/>
            <a:chExt cx="2743200" cy="1143000"/>
          </a:xfrm>
        </p:grpSpPr>
        <p:sp>
          <p:nvSpPr>
            <p:cNvPr id="10" name="Rounded Rectangle 9">
              <a:extLst/>
            </p:cNvPr>
            <p:cNvSpPr/>
            <p:nvPr/>
          </p:nvSpPr>
          <p:spPr bwMode="auto">
            <a:xfrm>
              <a:off x="8335293" y="586862"/>
              <a:ext cx="2743200" cy="1143000"/>
            </a:xfrm>
            <a:prstGeom prst="roundRect">
              <a:avLst/>
            </a:prstGeom>
            <a:ln/>
          </p:spPr>
          <p:style>
            <a:lnRef idx="2">
              <a:schemeClr val="dk1"/>
            </a:lnRef>
            <a:fillRef idx="1003">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US" sz="2000" dirty="0"/>
                <a:t>Java Message </a:t>
              </a:r>
            </a:p>
            <a:p>
              <a:pPr algn="ctr"/>
              <a:r>
                <a:rPr lang="en-US" sz="2000" dirty="0"/>
                <a:t>Producer</a:t>
              </a:r>
            </a:p>
          </p:txBody>
        </p:sp>
        <p:sp>
          <p:nvSpPr>
            <p:cNvPr id="13" name="Rounded Rectangle 13">
              <a:extLst/>
            </p:cNvPr>
            <p:cNvSpPr/>
            <p:nvPr/>
          </p:nvSpPr>
          <p:spPr bwMode="auto">
            <a:xfrm>
              <a:off x="8792493" y="1359244"/>
              <a:ext cx="1828800" cy="27432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solidFill>
                    <a:schemeClr val="tx1"/>
                  </a:solidFill>
                  <a:latin typeface="Arial" charset="0"/>
                </a:rPr>
                <a:t>RabbitMQ Client</a:t>
              </a:r>
            </a:p>
          </p:txBody>
        </p:sp>
      </p:grpSp>
      <p:sp>
        <p:nvSpPr>
          <p:cNvPr id="14" name="Rounded Rectangle 15">
            <a:extLst/>
          </p:cNvPr>
          <p:cNvSpPr/>
          <p:nvPr/>
        </p:nvSpPr>
        <p:spPr bwMode="auto">
          <a:xfrm>
            <a:off x="8335293" y="2833414"/>
            <a:ext cx="2743200" cy="1143000"/>
          </a:xfrm>
          <a:prstGeom prst="roundRect">
            <a:avLst/>
          </a:prstGeo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sz="2000" dirty="0">
                <a:solidFill>
                  <a:schemeClr val="bg1"/>
                </a:solidFill>
                <a:latin typeface="Arial" charset="0"/>
              </a:rPr>
              <a:t>AMQP Broker</a:t>
            </a:r>
          </a:p>
          <a:p>
            <a:pPr algn="ctr">
              <a:lnSpc>
                <a:spcPct val="120000"/>
              </a:lnSpc>
              <a:spcBef>
                <a:spcPct val="20000"/>
              </a:spcBef>
            </a:pPr>
            <a:r>
              <a:rPr lang="en-US" sz="2000" dirty="0">
                <a:solidFill>
                  <a:schemeClr val="bg1"/>
                </a:solidFill>
                <a:latin typeface="Arial" charset="0"/>
              </a:rPr>
              <a:t>RabbitMQ</a:t>
            </a:r>
          </a:p>
        </p:txBody>
      </p:sp>
      <p:grpSp>
        <p:nvGrpSpPr>
          <p:cNvPr id="6" name="Group 5"/>
          <p:cNvGrpSpPr/>
          <p:nvPr/>
        </p:nvGrpSpPr>
        <p:grpSpPr>
          <a:xfrm>
            <a:off x="8305986" y="5001592"/>
            <a:ext cx="2772508" cy="1188022"/>
            <a:chOff x="8335293" y="5079966"/>
            <a:chExt cx="2743200" cy="1143000"/>
          </a:xfrm>
        </p:grpSpPr>
        <p:sp>
          <p:nvSpPr>
            <p:cNvPr id="15" name="Rounded Rectangle 17">
              <a:extLst/>
            </p:cNvPr>
            <p:cNvSpPr/>
            <p:nvPr/>
          </p:nvSpPr>
          <p:spPr bwMode="auto">
            <a:xfrm>
              <a:off x="8335293" y="5079966"/>
              <a:ext cx="2743200" cy="1143000"/>
            </a:xfrm>
            <a:prstGeom prst="roundRect">
              <a:avLst/>
            </a:prstGeom>
            <a:ln/>
          </p:spPr>
          <p:style>
            <a:lnRef idx="2">
              <a:schemeClr val="dk1"/>
            </a:lnRef>
            <a:fillRef idx="1003">
              <a:schemeClr val="lt1"/>
            </a:fillRef>
            <a:effectRef idx="0">
              <a:schemeClr val="dk1"/>
            </a:effectRef>
            <a:fontRef idx="minor">
              <a:schemeClr val="dk1"/>
            </a:fontRef>
          </p:style>
          <p:txBody>
            <a:bodyPr vert="horz" wrap="square" lIns="91440" tIns="45720" rIns="91440" bIns="45720" numCol="1" rtlCol="0" anchor="b" anchorCtr="0" compatLnSpc="1">
              <a:prstTxWarp prst="textNoShape">
                <a:avLst/>
              </a:prstTxWarp>
            </a:bodyPr>
            <a:lstStyle/>
            <a:p>
              <a:pPr algn="ctr"/>
              <a:r>
                <a:rPr lang="en-US" sz="2000" dirty="0"/>
                <a:t>Ruby Message Consumer</a:t>
              </a:r>
            </a:p>
          </p:txBody>
        </p:sp>
        <p:sp>
          <p:nvSpPr>
            <p:cNvPr id="16" name="Rounded Rectangle 18">
              <a:extLst/>
            </p:cNvPr>
            <p:cNvSpPr/>
            <p:nvPr/>
          </p:nvSpPr>
          <p:spPr bwMode="auto">
            <a:xfrm>
              <a:off x="8840698" y="5152883"/>
              <a:ext cx="1475359" cy="302199"/>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err="1">
                  <a:solidFill>
                    <a:schemeClr val="tx1"/>
                  </a:solidFill>
                  <a:latin typeface="Arial" charset="0"/>
                </a:rPr>
                <a:t>Qpid</a:t>
              </a:r>
              <a:r>
                <a:rPr lang="en-US" dirty="0">
                  <a:solidFill>
                    <a:schemeClr val="tx1"/>
                  </a:solidFill>
                  <a:latin typeface="Arial" charset="0"/>
                </a:rPr>
                <a:t> client</a:t>
              </a:r>
            </a:p>
          </p:txBody>
        </p:sp>
      </p:grpSp>
      <p:sp>
        <p:nvSpPr>
          <p:cNvPr id="17" name="TextBox 16">
            <a:extLst/>
          </p:cNvPr>
          <p:cNvSpPr txBox="1"/>
          <p:nvPr/>
        </p:nvSpPr>
        <p:spPr>
          <a:xfrm>
            <a:off x="9985518" y="1990014"/>
            <a:ext cx="800219" cy="338554"/>
          </a:xfrm>
          <a:prstGeom prst="rect">
            <a:avLst/>
          </a:prstGeom>
          <a:noFill/>
        </p:spPr>
        <p:txBody>
          <a:bodyPr wrap="none" rtlCol="0">
            <a:spAutoFit/>
          </a:bodyPr>
          <a:lstStyle/>
          <a:p>
            <a:r>
              <a:rPr lang="en-US" dirty="0"/>
              <a:t>AMQP</a:t>
            </a:r>
          </a:p>
        </p:txBody>
      </p:sp>
      <p:sp>
        <p:nvSpPr>
          <p:cNvPr id="18" name="TextBox 17">
            <a:extLst/>
          </p:cNvPr>
          <p:cNvSpPr txBox="1"/>
          <p:nvPr/>
        </p:nvSpPr>
        <p:spPr>
          <a:xfrm>
            <a:off x="9988340" y="4233532"/>
            <a:ext cx="800219" cy="338554"/>
          </a:xfrm>
          <a:prstGeom prst="rect">
            <a:avLst/>
          </a:prstGeom>
          <a:noFill/>
        </p:spPr>
        <p:txBody>
          <a:bodyPr wrap="none" rtlCol="0">
            <a:spAutoFit/>
          </a:bodyPr>
          <a:lstStyle/>
          <a:p>
            <a:r>
              <a:rPr lang="en-US" dirty="0"/>
              <a:t>AMQP</a:t>
            </a:r>
          </a:p>
        </p:txBody>
      </p:sp>
      <p:sp>
        <p:nvSpPr>
          <p:cNvPr id="19" name="Down Arrow 27">
            <a:extLst/>
          </p:cNvPr>
          <p:cNvSpPr/>
          <p:nvPr/>
        </p:nvSpPr>
        <p:spPr bwMode="auto">
          <a:xfrm>
            <a:off x="9425447" y="1808238"/>
            <a:ext cx="562893" cy="946801"/>
          </a:xfrm>
          <a:prstGeom prst="down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21" name="Down Arrow 27">
            <a:extLst/>
          </p:cNvPr>
          <p:cNvSpPr/>
          <p:nvPr/>
        </p:nvSpPr>
        <p:spPr bwMode="auto">
          <a:xfrm>
            <a:off x="9425447" y="4054790"/>
            <a:ext cx="562893" cy="946801"/>
          </a:xfrm>
          <a:prstGeom prst="down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endParaRPr lang="en-US" sz="1400">
              <a:solidFill>
                <a:schemeClr val="tx1"/>
              </a:solidFill>
              <a:latin typeface="Arial" charset="0"/>
            </a:endParaRPr>
          </a:p>
        </p:txBody>
      </p:sp>
      <p:sp>
        <p:nvSpPr>
          <p:cNvPr id="5" name="TextBox 4">
            <a:extLst>
              <a:ext uri="{FF2B5EF4-FFF2-40B4-BE49-F238E27FC236}">
                <a16:creationId xmlns:a16="http://schemas.microsoft.com/office/drawing/2014/main" id="{8671DDC6-D9D9-5B45-B157-FF49E9959D5F}"/>
              </a:ext>
            </a:extLst>
          </p:cNvPr>
          <p:cNvSpPr txBox="1"/>
          <p:nvPr/>
        </p:nvSpPr>
        <p:spPr>
          <a:xfrm>
            <a:off x="304801" y="4435287"/>
            <a:ext cx="6851646" cy="1754326"/>
          </a:xfrm>
          <a:prstGeom prst="rect">
            <a:avLst/>
          </a:prstGeom>
          <a:noFill/>
        </p:spPr>
        <p:txBody>
          <a:bodyPr wrap="square" rtlCol="0">
            <a:spAutoFit/>
          </a:bodyPr>
          <a:lstStyle/>
          <a:p>
            <a:pPr marL="285750" indent="-285750" algn="just">
              <a:buFont typeface="Arial" panose="020B0604020202020204" pitchFamily="34" charset="0"/>
              <a:buChar char="•"/>
            </a:pPr>
            <a:endParaRPr lang="en-US" sz="1200" b="0" dirty="0">
              <a:solidFill>
                <a:schemeClr val="bg1"/>
              </a:solidFill>
            </a:endParaRPr>
          </a:p>
          <a:p>
            <a:pPr marL="285750" indent="-285750" algn="just">
              <a:buFont typeface="Arial" panose="020B0604020202020204" pitchFamily="34" charset="0"/>
              <a:buChar char="•"/>
            </a:pPr>
            <a:r>
              <a:rPr lang="en-US" sz="1200" b="0" dirty="0">
                <a:solidFill>
                  <a:schemeClr val="bg1"/>
                </a:solidFill>
              </a:rPr>
              <a:t>Solve the problem of messaging interoperability between heterogeneous platforms by defining standard binary level protocol.</a:t>
            </a:r>
          </a:p>
          <a:p>
            <a:pPr marL="285750" indent="-285750" algn="just">
              <a:buFont typeface="Arial" panose="020B0604020202020204" pitchFamily="34" charset="0"/>
              <a:buChar char="•"/>
            </a:pPr>
            <a:endParaRPr lang="en-US" sz="1200" b="0" dirty="0">
              <a:solidFill>
                <a:schemeClr val="bg1"/>
              </a:solidFill>
            </a:endParaRPr>
          </a:p>
          <a:p>
            <a:pPr marL="285750" indent="-285750" algn="just">
              <a:buFont typeface="Arial" panose="020B0604020202020204" pitchFamily="34" charset="0"/>
              <a:buChar char="•"/>
            </a:pPr>
            <a:r>
              <a:rPr lang="en-US" sz="1200" b="0" dirty="0">
                <a:solidFill>
                  <a:schemeClr val="bg1"/>
                </a:solidFill>
              </a:rPr>
              <a:t>By defining a wire-level protocol standard for messaging , AMQP creates a message-based interoperability model that is completely client API or server (message broker) agnostic</a:t>
            </a:r>
          </a:p>
          <a:p>
            <a:pPr marL="285750" indent="-285750" algn="just">
              <a:buFont typeface="Arial" panose="020B0604020202020204" pitchFamily="34" charset="0"/>
              <a:buChar char="•"/>
            </a:pPr>
            <a:endParaRPr lang="en-US" sz="1200" b="0" dirty="0">
              <a:solidFill>
                <a:schemeClr val="bg1"/>
              </a:solidFill>
            </a:endParaRPr>
          </a:p>
          <a:p>
            <a:pPr marL="285750" indent="-285750" algn="just">
              <a:buFont typeface="Arial" panose="020B0604020202020204" pitchFamily="34" charset="0"/>
              <a:buChar char="•"/>
            </a:pPr>
            <a:r>
              <a:rPr lang="en-US" sz="1200" b="0" dirty="0">
                <a:solidFill>
                  <a:schemeClr val="bg1"/>
                </a:solidFill>
              </a:rPr>
              <a:t>As long as you are using AMQP you can connect and send messages to any AMQP message broker using any AMQP client</a:t>
            </a:r>
            <a:endParaRPr lang="en-US" sz="1200" dirty="0">
              <a:solidFill>
                <a:schemeClr val="bg1"/>
              </a:solidFill>
            </a:endParaRPr>
          </a:p>
        </p:txBody>
      </p:sp>
    </p:spTree>
    <p:extLst>
      <p:ext uri="{BB962C8B-B14F-4D97-AF65-F5344CB8AC3E}">
        <p14:creationId xmlns:p14="http://schemas.microsoft.com/office/powerpoint/2010/main" val="28919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500"/>
                                        <p:tgtEl>
                                          <p:spTgt spid="14"/>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up)">
                                      <p:cBhvr>
                                        <p:cTn id="22" dur="500"/>
                                        <p:tgtEl>
                                          <p:spTgt spid="21"/>
                                        </p:tgtEl>
                                      </p:cBhvr>
                                    </p:animEffect>
                                  </p:childTnLst>
                                </p:cTn>
                              </p:par>
                            </p:childTnLst>
                          </p:cTn>
                        </p:par>
                        <p:par>
                          <p:cTn id="23" fill="hold">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up)">
                                      <p:cBhvr>
                                        <p:cTn id="29" dur="500"/>
                                        <p:tgtEl>
                                          <p:spTgt spid="6"/>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p:bldP spid="18" grpId="0"/>
      <p:bldP spid="19" grpId="0" animBg="1"/>
      <p:bldP spid="21"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9" name="Content Placeholder 6">
            <a:extLst>
              <a:ext uri="{FF2B5EF4-FFF2-40B4-BE49-F238E27FC236}">
                <a16:creationId xmlns:a16="http://schemas.microsoft.com/office/drawing/2014/main" id="{1BA6A8EA-4FB6-4BD2-8D9A-11521B1C126F}"/>
              </a:ext>
            </a:extLst>
          </p:cNvPr>
          <p:cNvGraphicFramePr>
            <a:graphicFrameLocks noGrp="1"/>
          </p:cNvGraphicFramePr>
          <p:nvPr>
            <p:ph idx="1"/>
            <p:extLst>
              <p:ext uri="{D42A27DB-BD31-4B8C-83A1-F6EECF244321}">
                <p14:modId xmlns:p14="http://schemas.microsoft.com/office/powerpoint/2010/main" val="3020508810"/>
              </p:ext>
            </p:extLst>
          </p:nvPr>
        </p:nvGraphicFramePr>
        <p:xfrm>
          <a:off x="-964466" y="142374"/>
          <a:ext cx="64008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4" name="Group 33"/>
          <p:cNvGrpSpPr/>
          <p:nvPr/>
        </p:nvGrpSpPr>
        <p:grpSpPr>
          <a:xfrm>
            <a:off x="4953000" y="685800"/>
            <a:ext cx="7010400" cy="5486400"/>
            <a:chOff x="980580" y="533400"/>
            <a:chExt cx="10117432" cy="5791200"/>
          </a:xfrm>
        </p:grpSpPr>
        <p:sp>
          <p:nvSpPr>
            <p:cNvPr id="35" name="Can 2"/>
            <p:cNvSpPr/>
            <p:nvPr/>
          </p:nvSpPr>
          <p:spPr bwMode="auto">
            <a:xfrm>
              <a:off x="6385560" y="2006600"/>
              <a:ext cx="1371600" cy="1371600"/>
            </a:xfrm>
            <a:prstGeom prst="can">
              <a:avLst>
                <a:gd name="adj" fmla="val 30063"/>
              </a:avLst>
            </a:prstGeom>
            <a:ln>
              <a:headEnd type="none" w="med" len="med"/>
              <a:tailEnd type="none" w="med" len="med"/>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t>Server2</a:t>
              </a:r>
              <a:endParaRPr lang="en-US" dirty="0">
                <a:solidFill>
                  <a:schemeClr val="tx1"/>
                </a:solidFill>
                <a:latin typeface="Arial" charset="0"/>
              </a:endParaRPr>
            </a:p>
          </p:txBody>
        </p:sp>
        <p:sp>
          <p:nvSpPr>
            <p:cNvPr id="36" name="Can 14"/>
            <p:cNvSpPr/>
            <p:nvPr/>
          </p:nvSpPr>
          <p:spPr bwMode="auto">
            <a:xfrm>
              <a:off x="6385560" y="533400"/>
              <a:ext cx="1371600" cy="1371600"/>
            </a:xfrm>
            <a:prstGeom prst="can">
              <a:avLst>
                <a:gd name="adj" fmla="val 30063"/>
              </a:avLst>
            </a:prstGeom>
            <a:ln>
              <a:headEnd type="none" w="med" len="med"/>
              <a:tailEnd type="none" w="med" len="med"/>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solidFill>
                    <a:schemeClr val="tx1"/>
                  </a:solidFill>
                  <a:latin typeface="Arial" charset="0"/>
                </a:rPr>
                <a:t>Server1</a:t>
              </a:r>
            </a:p>
          </p:txBody>
        </p:sp>
        <p:sp>
          <p:nvSpPr>
            <p:cNvPr id="37" name="Can 15"/>
            <p:cNvSpPr/>
            <p:nvPr/>
          </p:nvSpPr>
          <p:spPr bwMode="auto">
            <a:xfrm>
              <a:off x="6385560" y="4953000"/>
              <a:ext cx="1371600" cy="1371600"/>
            </a:xfrm>
            <a:prstGeom prst="can">
              <a:avLst>
                <a:gd name="adj" fmla="val 30063"/>
              </a:avLst>
            </a:prstGeom>
            <a:ln>
              <a:headEnd type="none" w="med" len="med"/>
              <a:tailEnd type="none" w="med" len="med"/>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solidFill>
                    <a:schemeClr val="tx1"/>
                  </a:solidFill>
                  <a:latin typeface="Arial" charset="0"/>
                </a:rPr>
                <a:t>Server4</a:t>
              </a:r>
            </a:p>
          </p:txBody>
        </p:sp>
        <p:sp>
          <p:nvSpPr>
            <p:cNvPr id="38" name="Can 16"/>
            <p:cNvSpPr/>
            <p:nvPr/>
          </p:nvSpPr>
          <p:spPr bwMode="auto">
            <a:xfrm>
              <a:off x="6385560" y="3479800"/>
              <a:ext cx="1371600" cy="1371600"/>
            </a:xfrm>
            <a:prstGeom prst="can">
              <a:avLst>
                <a:gd name="adj" fmla="val 30063"/>
              </a:avLst>
            </a:prstGeom>
            <a:ln>
              <a:headEnd type="none" w="med" len="med"/>
              <a:tailEnd type="none" w="med" len="med"/>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dirty="0">
                  <a:solidFill>
                    <a:schemeClr val="tx1"/>
                  </a:solidFill>
                  <a:latin typeface="Arial" charset="0"/>
                </a:rPr>
                <a:t>Server3</a:t>
              </a:r>
            </a:p>
          </p:txBody>
        </p:sp>
        <p:cxnSp>
          <p:nvCxnSpPr>
            <p:cNvPr id="40" name="Straight Arrow Connector 39"/>
            <p:cNvCxnSpPr>
              <a:stCxn id="57" idx="3"/>
              <a:endCxn id="36" idx="2"/>
            </p:cNvCxnSpPr>
            <p:nvPr/>
          </p:nvCxnSpPr>
          <p:spPr bwMode="auto">
            <a:xfrm flipV="1">
              <a:off x="5611157" y="1219201"/>
              <a:ext cx="774403" cy="2209799"/>
            </a:xfrm>
            <a:prstGeom prst="straightConnector1">
              <a:avLst/>
            </a:prstGeom>
            <a:ln w="19050">
              <a:headEnd type="none" w="med" len="med"/>
              <a:tailEnd type="triangle"/>
            </a:ln>
          </p:spPr>
          <p:style>
            <a:lnRef idx="2">
              <a:schemeClr val="accent3"/>
            </a:lnRef>
            <a:fillRef idx="0">
              <a:schemeClr val="accent3"/>
            </a:fillRef>
            <a:effectRef idx="1">
              <a:schemeClr val="accent3"/>
            </a:effectRef>
            <a:fontRef idx="minor">
              <a:schemeClr val="tx1"/>
            </a:fontRef>
          </p:style>
        </p:cxnSp>
        <p:cxnSp>
          <p:nvCxnSpPr>
            <p:cNvPr id="41" name="Straight Arrow Connector 40"/>
            <p:cNvCxnSpPr>
              <a:cxnSpLocks/>
              <a:stCxn id="57" idx="3"/>
              <a:endCxn id="37" idx="2"/>
            </p:cNvCxnSpPr>
            <p:nvPr/>
          </p:nvCxnSpPr>
          <p:spPr bwMode="auto">
            <a:xfrm>
              <a:off x="5611157" y="3429000"/>
              <a:ext cx="774403" cy="2209800"/>
            </a:xfrm>
            <a:prstGeom prst="straightConnector1">
              <a:avLst/>
            </a:prstGeom>
            <a:ln w="19050">
              <a:headEnd type="none" w="med" len="med"/>
              <a:tailEnd type="triangle"/>
            </a:ln>
          </p:spPr>
          <p:style>
            <a:lnRef idx="2">
              <a:schemeClr val="accent3"/>
            </a:lnRef>
            <a:fillRef idx="0">
              <a:schemeClr val="accent3"/>
            </a:fillRef>
            <a:effectRef idx="1">
              <a:schemeClr val="accent3"/>
            </a:effectRef>
            <a:fontRef idx="minor">
              <a:schemeClr val="tx1"/>
            </a:fontRef>
          </p:style>
        </p:cxnSp>
        <p:cxnSp>
          <p:nvCxnSpPr>
            <p:cNvPr id="42" name="Straight Arrow Connector 41"/>
            <p:cNvCxnSpPr>
              <a:cxnSpLocks/>
              <a:stCxn id="57" idx="3"/>
              <a:endCxn id="35" idx="2"/>
            </p:cNvCxnSpPr>
            <p:nvPr/>
          </p:nvCxnSpPr>
          <p:spPr bwMode="auto">
            <a:xfrm flipV="1">
              <a:off x="5611157" y="2692401"/>
              <a:ext cx="774403" cy="736599"/>
            </a:xfrm>
            <a:prstGeom prst="straightConnector1">
              <a:avLst/>
            </a:prstGeom>
            <a:ln w="19050">
              <a:headEnd type="none" w="med" len="med"/>
              <a:tailEnd type="triangle"/>
            </a:ln>
          </p:spPr>
          <p:style>
            <a:lnRef idx="2">
              <a:schemeClr val="accent3"/>
            </a:lnRef>
            <a:fillRef idx="0">
              <a:schemeClr val="accent3"/>
            </a:fillRef>
            <a:effectRef idx="1">
              <a:schemeClr val="accent3"/>
            </a:effectRef>
            <a:fontRef idx="minor">
              <a:schemeClr val="tx1"/>
            </a:fontRef>
          </p:style>
        </p:cxnSp>
        <p:cxnSp>
          <p:nvCxnSpPr>
            <p:cNvPr id="43" name="Straight Arrow Connector 42"/>
            <p:cNvCxnSpPr>
              <a:cxnSpLocks/>
              <a:stCxn id="57" idx="3"/>
              <a:endCxn id="38" idx="2"/>
            </p:cNvCxnSpPr>
            <p:nvPr/>
          </p:nvCxnSpPr>
          <p:spPr bwMode="auto">
            <a:xfrm>
              <a:off x="5611157" y="3429000"/>
              <a:ext cx="774403" cy="736600"/>
            </a:xfrm>
            <a:prstGeom prst="straightConnector1">
              <a:avLst/>
            </a:prstGeom>
            <a:ln w="19050">
              <a:headEnd type="none" w="med" len="med"/>
              <a:tailEnd type="triangle"/>
            </a:ln>
          </p:spPr>
          <p:style>
            <a:lnRef idx="2">
              <a:schemeClr val="accent3"/>
            </a:lnRef>
            <a:fillRef idx="0">
              <a:schemeClr val="accent3"/>
            </a:fillRef>
            <a:effectRef idx="1">
              <a:schemeClr val="accent3"/>
            </a:effectRef>
            <a:fontRef idx="minor">
              <a:schemeClr val="tx1"/>
            </a:fontRef>
          </p:style>
        </p:cxnSp>
        <p:grpSp>
          <p:nvGrpSpPr>
            <p:cNvPr id="45" name="Group 44"/>
            <p:cNvGrpSpPr/>
            <p:nvPr/>
          </p:nvGrpSpPr>
          <p:grpSpPr>
            <a:xfrm>
              <a:off x="9433560" y="1682320"/>
              <a:ext cx="1664452" cy="3493361"/>
              <a:chOff x="9220200" y="1700078"/>
              <a:chExt cx="1664452" cy="3493361"/>
            </a:xfrm>
          </p:grpSpPr>
          <p:sp>
            <p:nvSpPr>
              <p:cNvPr id="62" name="Action Button: Custom 28">
                <a:hlinkClick r:id="" action="ppaction://noaction" highlightClick="1"/>
              </p:cNvPr>
              <p:cNvSpPr/>
              <p:nvPr/>
            </p:nvSpPr>
            <p:spPr bwMode="auto">
              <a:xfrm>
                <a:off x="9220200" y="1700078"/>
                <a:ext cx="1664452" cy="914400"/>
              </a:xfrm>
              <a:prstGeom prst="actionButtonBlank">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b="0" dirty="0">
                    <a:solidFill>
                      <a:schemeClr val="bg1"/>
                    </a:solidFill>
                    <a:latin typeface="Arial" charset="0"/>
                  </a:rPr>
                  <a:t>Consumer 1</a:t>
                </a:r>
              </a:p>
            </p:txBody>
          </p:sp>
          <p:sp>
            <p:nvSpPr>
              <p:cNvPr id="63" name="Action Button: Custom 43">
                <a:hlinkClick r:id="" action="ppaction://noaction" highlightClick="1"/>
              </p:cNvPr>
              <p:cNvSpPr/>
              <p:nvPr/>
            </p:nvSpPr>
            <p:spPr bwMode="auto">
              <a:xfrm>
                <a:off x="9220200" y="4279039"/>
                <a:ext cx="1664452" cy="914400"/>
              </a:xfrm>
              <a:prstGeom prst="actionButtonBlank">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b="0" dirty="0">
                    <a:solidFill>
                      <a:schemeClr val="bg1"/>
                    </a:solidFill>
                    <a:latin typeface="Arial" charset="0"/>
                  </a:rPr>
                  <a:t>Consumer 2</a:t>
                </a:r>
              </a:p>
            </p:txBody>
          </p:sp>
        </p:grpSp>
        <p:cxnSp>
          <p:nvCxnSpPr>
            <p:cNvPr id="46" name="Straight Arrow Connector 45"/>
            <p:cNvCxnSpPr>
              <a:cxnSpLocks/>
              <a:stCxn id="62" idx="2"/>
              <a:endCxn id="36" idx="4"/>
            </p:cNvCxnSpPr>
            <p:nvPr/>
          </p:nvCxnSpPr>
          <p:spPr bwMode="auto">
            <a:xfrm flipH="1" flipV="1">
              <a:off x="7757160" y="1219201"/>
              <a:ext cx="1676400" cy="920320"/>
            </a:xfrm>
            <a:prstGeom prst="straightConnector1">
              <a:avLst/>
            </a:prstGeom>
            <a:ln w="19050">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47" name="Straight Arrow Connector 46"/>
            <p:cNvCxnSpPr>
              <a:cxnSpLocks/>
              <a:stCxn id="62" idx="2"/>
              <a:endCxn id="35" idx="4"/>
            </p:cNvCxnSpPr>
            <p:nvPr/>
          </p:nvCxnSpPr>
          <p:spPr bwMode="auto">
            <a:xfrm flipH="1">
              <a:off x="7757160" y="2139521"/>
              <a:ext cx="1676400" cy="552880"/>
            </a:xfrm>
            <a:prstGeom prst="straightConnector1">
              <a:avLst/>
            </a:prstGeom>
            <a:ln w="19050">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49" name="Straight Arrow Connector 48"/>
            <p:cNvCxnSpPr>
              <a:cxnSpLocks/>
              <a:stCxn id="62" idx="2"/>
              <a:endCxn id="38" idx="4"/>
            </p:cNvCxnSpPr>
            <p:nvPr/>
          </p:nvCxnSpPr>
          <p:spPr bwMode="auto">
            <a:xfrm flipH="1">
              <a:off x="7757160" y="2139521"/>
              <a:ext cx="1676400" cy="2026080"/>
            </a:xfrm>
            <a:prstGeom prst="straightConnector1">
              <a:avLst/>
            </a:prstGeom>
            <a:ln w="19050">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50" name="Straight Arrow Connector 49"/>
            <p:cNvCxnSpPr>
              <a:cxnSpLocks/>
              <a:stCxn id="62" idx="2"/>
              <a:endCxn id="37" idx="4"/>
            </p:cNvCxnSpPr>
            <p:nvPr/>
          </p:nvCxnSpPr>
          <p:spPr bwMode="auto">
            <a:xfrm flipH="1">
              <a:off x="7757160" y="2139521"/>
              <a:ext cx="1676400" cy="3499280"/>
            </a:xfrm>
            <a:prstGeom prst="straightConnector1">
              <a:avLst/>
            </a:prstGeom>
            <a:ln w="19050">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51" name="Straight Arrow Connector 50"/>
            <p:cNvCxnSpPr>
              <a:stCxn id="63" idx="2"/>
              <a:endCxn id="36" idx="4"/>
            </p:cNvCxnSpPr>
            <p:nvPr/>
          </p:nvCxnSpPr>
          <p:spPr bwMode="auto">
            <a:xfrm flipH="1" flipV="1">
              <a:off x="7757160" y="1219201"/>
              <a:ext cx="1676400" cy="3499281"/>
            </a:xfrm>
            <a:prstGeom prst="straightConnector1">
              <a:avLst/>
            </a:prstGeom>
            <a:ln w="19050">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52" name="Straight Arrow Connector 51"/>
            <p:cNvCxnSpPr>
              <a:cxnSpLocks/>
              <a:stCxn id="63" idx="2"/>
              <a:endCxn id="38" idx="4"/>
            </p:cNvCxnSpPr>
            <p:nvPr/>
          </p:nvCxnSpPr>
          <p:spPr bwMode="auto">
            <a:xfrm flipH="1" flipV="1">
              <a:off x="7757160" y="4165600"/>
              <a:ext cx="1676400" cy="552881"/>
            </a:xfrm>
            <a:prstGeom prst="straightConnector1">
              <a:avLst/>
            </a:prstGeom>
            <a:ln w="19050">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54" name="Straight Arrow Connector 53"/>
            <p:cNvCxnSpPr>
              <a:cxnSpLocks/>
              <a:stCxn id="63" idx="2"/>
              <a:endCxn id="37" idx="4"/>
            </p:cNvCxnSpPr>
            <p:nvPr/>
          </p:nvCxnSpPr>
          <p:spPr bwMode="auto">
            <a:xfrm flipH="1">
              <a:off x="7757160" y="4718481"/>
              <a:ext cx="1676400" cy="920319"/>
            </a:xfrm>
            <a:prstGeom prst="straightConnector1">
              <a:avLst/>
            </a:prstGeom>
            <a:ln w="19050">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56" name="Straight Arrow Connector 55"/>
            <p:cNvCxnSpPr>
              <a:cxnSpLocks/>
              <a:endCxn id="35" idx="4"/>
            </p:cNvCxnSpPr>
            <p:nvPr/>
          </p:nvCxnSpPr>
          <p:spPr bwMode="auto">
            <a:xfrm flipH="1" flipV="1">
              <a:off x="7757160" y="2692400"/>
              <a:ext cx="1676400" cy="2037068"/>
            </a:xfrm>
            <a:prstGeom prst="straightConnector1">
              <a:avLst/>
            </a:prstGeom>
            <a:ln w="19050">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57" name="Rounded Rectangle 21">
              <a:extLst/>
            </p:cNvPr>
            <p:cNvSpPr/>
            <p:nvPr/>
          </p:nvSpPr>
          <p:spPr bwMode="auto">
            <a:xfrm>
              <a:off x="3466776" y="2514600"/>
              <a:ext cx="2144381" cy="1828800"/>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b="0" dirty="0">
                  <a:solidFill>
                    <a:schemeClr val="bg1"/>
                  </a:solidFill>
                  <a:latin typeface="Arial" charset="0"/>
                </a:rPr>
                <a:t>LOAD BALANCER</a:t>
              </a:r>
            </a:p>
          </p:txBody>
        </p:sp>
        <p:cxnSp>
          <p:nvCxnSpPr>
            <p:cNvPr id="59" name="Straight Arrow Connector 58"/>
            <p:cNvCxnSpPr/>
            <p:nvPr/>
          </p:nvCxnSpPr>
          <p:spPr bwMode="auto">
            <a:xfrm>
              <a:off x="2758440" y="3429000"/>
              <a:ext cx="708336" cy="0"/>
            </a:xfrm>
            <a:prstGeom prst="straightConnector1">
              <a:avLst/>
            </a:prstGeom>
            <a:ln w="19050">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bwMode="auto">
            <a:xfrm>
              <a:off x="2758440" y="3429000"/>
              <a:ext cx="708336" cy="0"/>
            </a:xfrm>
            <a:prstGeom prst="straightConnector1">
              <a:avLst/>
            </a:prstGeom>
            <a:ln w="19050">
              <a:headEnd type="none" w="med" len="med"/>
              <a:tailEnd type="triangle"/>
            </a:ln>
          </p:spPr>
          <p:style>
            <a:lnRef idx="2">
              <a:schemeClr val="accent1"/>
            </a:lnRef>
            <a:fillRef idx="0">
              <a:schemeClr val="accent1"/>
            </a:fillRef>
            <a:effectRef idx="1">
              <a:schemeClr val="accent1"/>
            </a:effectRef>
            <a:fontRef idx="minor">
              <a:schemeClr val="tx1"/>
            </a:fontRef>
          </p:style>
        </p:cxnSp>
        <p:sp>
          <p:nvSpPr>
            <p:cNvPr id="39" name="Rectangle 38"/>
            <p:cNvSpPr/>
            <p:nvPr/>
          </p:nvSpPr>
          <p:spPr bwMode="auto">
            <a:xfrm>
              <a:off x="980580" y="2971800"/>
              <a:ext cx="2041743" cy="9144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120000"/>
                </a:lnSpc>
                <a:spcBef>
                  <a:spcPct val="20000"/>
                </a:spcBef>
              </a:pPr>
              <a:r>
                <a:rPr lang="en-US" b="0" dirty="0">
                  <a:solidFill>
                    <a:schemeClr val="bg1"/>
                  </a:solidFill>
                  <a:latin typeface="Arial" charset="0"/>
                </a:rPr>
                <a:t>PRODUCER</a:t>
              </a:r>
            </a:p>
          </p:txBody>
        </p:sp>
      </p:grpSp>
      <p:sp>
        <p:nvSpPr>
          <p:cNvPr id="2" name="TextBox 1"/>
          <p:cNvSpPr txBox="1"/>
          <p:nvPr/>
        </p:nvSpPr>
        <p:spPr>
          <a:xfrm>
            <a:off x="2135623" y="725741"/>
            <a:ext cx="1219200" cy="830997"/>
          </a:xfrm>
          <a:prstGeom prst="rect">
            <a:avLst/>
          </a:prstGeom>
          <a:noFill/>
        </p:spPr>
        <p:txBody>
          <a:bodyPr wrap="square" rtlCol="0">
            <a:spAutoFit/>
          </a:bodyPr>
          <a:lstStyle/>
          <a:p>
            <a:pPr algn="ctr"/>
            <a:r>
              <a:rPr lang="en-US" b="0" dirty="0">
                <a:solidFill>
                  <a:schemeClr val="bg1">
                    <a:lumMod val="95000"/>
                  </a:schemeClr>
                </a:solidFill>
              </a:rPr>
              <a:t>Single Point of Failure</a:t>
            </a:r>
          </a:p>
        </p:txBody>
      </p:sp>
      <p:sp>
        <p:nvSpPr>
          <p:cNvPr id="69" name="TextBox 68">
            <a:extLst>
              <a:ext uri="{FF2B5EF4-FFF2-40B4-BE49-F238E27FC236}">
                <a16:creationId xmlns:a16="http://schemas.microsoft.com/office/drawing/2014/main" id="{F1EE946F-457B-0E40-83C5-711D6D072D57}"/>
              </a:ext>
            </a:extLst>
          </p:cNvPr>
          <p:cNvSpPr txBox="1"/>
          <p:nvPr/>
        </p:nvSpPr>
        <p:spPr>
          <a:xfrm>
            <a:off x="1445752" y="2373081"/>
            <a:ext cx="1219200" cy="584775"/>
          </a:xfrm>
          <a:prstGeom prst="rect">
            <a:avLst/>
          </a:prstGeom>
          <a:noFill/>
        </p:spPr>
        <p:txBody>
          <a:bodyPr wrap="square" rtlCol="0">
            <a:spAutoFit/>
          </a:bodyPr>
          <a:lstStyle/>
          <a:p>
            <a:pPr algn="ctr"/>
            <a:r>
              <a:rPr lang="en-US" b="0" dirty="0">
                <a:solidFill>
                  <a:schemeClr val="bg1">
                    <a:lumMod val="95000"/>
                  </a:schemeClr>
                </a:solidFill>
              </a:rPr>
              <a:t>Highly Available</a:t>
            </a:r>
          </a:p>
        </p:txBody>
      </p:sp>
      <p:sp>
        <p:nvSpPr>
          <p:cNvPr id="70" name="TextBox 69">
            <a:extLst>
              <a:ext uri="{FF2B5EF4-FFF2-40B4-BE49-F238E27FC236}">
                <a16:creationId xmlns:a16="http://schemas.microsoft.com/office/drawing/2014/main" id="{D40AC4C0-9D3F-364D-AE48-063E75D20DF4}"/>
              </a:ext>
            </a:extLst>
          </p:cNvPr>
          <p:cNvSpPr txBox="1"/>
          <p:nvPr/>
        </p:nvSpPr>
        <p:spPr>
          <a:xfrm>
            <a:off x="2072273" y="3932641"/>
            <a:ext cx="1219200" cy="338554"/>
          </a:xfrm>
          <a:prstGeom prst="rect">
            <a:avLst/>
          </a:prstGeom>
          <a:noFill/>
        </p:spPr>
        <p:txBody>
          <a:bodyPr wrap="square" rtlCol="0">
            <a:spAutoFit/>
          </a:bodyPr>
          <a:lstStyle/>
          <a:p>
            <a:pPr algn="ctr"/>
            <a:r>
              <a:rPr lang="en-US" b="0" dirty="0">
                <a:solidFill>
                  <a:schemeClr val="bg1">
                    <a:lumMod val="95000"/>
                  </a:schemeClr>
                </a:solidFill>
              </a:rPr>
              <a:t>Scalable</a:t>
            </a:r>
          </a:p>
        </p:txBody>
      </p:sp>
      <p:sp>
        <p:nvSpPr>
          <p:cNvPr id="71" name="TextBox 70">
            <a:extLst>
              <a:ext uri="{FF2B5EF4-FFF2-40B4-BE49-F238E27FC236}">
                <a16:creationId xmlns:a16="http://schemas.microsoft.com/office/drawing/2014/main" id="{B45C6623-1B8E-8343-AF11-5F46D5CECD83}"/>
              </a:ext>
            </a:extLst>
          </p:cNvPr>
          <p:cNvSpPr txBox="1"/>
          <p:nvPr/>
        </p:nvSpPr>
        <p:spPr>
          <a:xfrm>
            <a:off x="1273593" y="5473869"/>
            <a:ext cx="1393407" cy="338554"/>
          </a:xfrm>
          <a:prstGeom prst="rect">
            <a:avLst/>
          </a:prstGeom>
          <a:noFill/>
        </p:spPr>
        <p:txBody>
          <a:bodyPr wrap="square" rtlCol="0">
            <a:spAutoFit/>
          </a:bodyPr>
          <a:lstStyle/>
          <a:p>
            <a:pPr algn="ctr"/>
            <a:r>
              <a:rPr lang="en-US" b="0" dirty="0">
                <a:solidFill>
                  <a:schemeClr val="bg1">
                    <a:lumMod val="95000"/>
                  </a:schemeClr>
                </a:solidFill>
              </a:rPr>
              <a:t>Performance</a:t>
            </a:r>
          </a:p>
        </p:txBody>
      </p:sp>
      <p:sp>
        <p:nvSpPr>
          <p:cNvPr id="3" name="TextBox 2">
            <a:extLst>
              <a:ext uri="{FF2B5EF4-FFF2-40B4-BE49-F238E27FC236}">
                <a16:creationId xmlns:a16="http://schemas.microsoft.com/office/drawing/2014/main" id="{3215C3F1-3D9B-C44B-9E0C-0398D6FCC898}"/>
              </a:ext>
            </a:extLst>
          </p:cNvPr>
          <p:cNvSpPr txBox="1"/>
          <p:nvPr/>
        </p:nvSpPr>
        <p:spPr>
          <a:xfrm>
            <a:off x="4953000" y="142374"/>
            <a:ext cx="2490758" cy="338554"/>
          </a:xfrm>
          <a:prstGeom prst="rect">
            <a:avLst/>
          </a:prstGeom>
          <a:noFill/>
        </p:spPr>
        <p:txBody>
          <a:bodyPr wrap="square" rtlCol="0">
            <a:spAutoFit/>
          </a:bodyPr>
          <a:lstStyle/>
          <a:p>
            <a:r>
              <a:rPr lang="en-US" dirty="0"/>
              <a:t>Traditional architecture</a:t>
            </a:r>
          </a:p>
        </p:txBody>
      </p:sp>
    </p:spTree>
    <p:extLst>
      <p:ext uri="{BB962C8B-B14F-4D97-AF65-F5344CB8AC3E}">
        <p14:creationId xmlns:p14="http://schemas.microsoft.com/office/powerpoint/2010/main" val="309529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fade">
                                      <p:cBhvr>
                                        <p:cTn id="11" dur="1000"/>
                                        <p:tgtEl>
                                          <p:spTgt spid="69"/>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1000"/>
                                        <p:tgtEl>
                                          <p:spTgt spid="70"/>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9" grpId="0"/>
      <p:bldP spid="70" grpId="0"/>
      <p:bldP spid="71" grpId="0"/>
    </p:bldLst>
  </p:timing>
</p:sld>
</file>

<file path=ppt/theme/theme1.xml><?xml version="1.0" encoding="utf-8"?>
<a:theme xmlns:a="http://schemas.openxmlformats.org/drawingml/2006/main" name="Blank">
  <a:themeElements>
    <a:clrScheme name="Custom 1">
      <a:dk1>
        <a:srgbClr val="000000"/>
      </a:dk1>
      <a:lt1>
        <a:srgbClr val="FFFFFF"/>
      </a:lt1>
      <a:dk2>
        <a:srgbClr val="000000"/>
      </a:dk2>
      <a:lt2>
        <a:srgbClr val="808080"/>
      </a:lt2>
      <a:accent1>
        <a:srgbClr val="003A6F"/>
      </a:accent1>
      <a:accent2>
        <a:srgbClr val="00AB39"/>
      </a:accent2>
      <a:accent3>
        <a:srgbClr val="A12830"/>
      </a:accent3>
      <a:accent4>
        <a:srgbClr val="FFE512"/>
      </a:accent4>
      <a:accent5>
        <a:srgbClr val="C41E99"/>
      </a:accent5>
      <a:accent6>
        <a:srgbClr val="FF5C00"/>
      </a:accent6>
      <a:hlink>
        <a:srgbClr val="003A6F"/>
      </a:hlink>
      <a:folHlink>
        <a:srgbClr val="A1283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2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2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808080"/>
        </a:lt2>
        <a:accent1>
          <a:srgbClr val="00AB39"/>
        </a:accent1>
        <a:accent2>
          <a:srgbClr val="FFCE00"/>
        </a:accent2>
        <a:accent3>
          <a:srgbClr val="FFFFFF"/>
        </a:accent3>
        <a:accent4>
          <a:srgbClr val="000000"/>
        </a:accent4>
        <a:accent5>
          <a:srgbClr val="AAD2AE"/>
        </a:accent5>
        <a:accent6>
          <a:srgbClr val="E7BA00"/>
        </a:accent6>
        <a:hlink>
          <a:srgbClr val="003A6F"/>
        </a:hlink>
        <a:folHlink>
          <a:srgbClr val="A1283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808080"/>
        </a:lt2>
        <a:accent1>
          <a:srgbClr val="00AB39"/>
        </a:accent1>
        <a:accent2>
          <a:srgbClr val="FFE512"/>
        </a:accent2>
        <a:accent3>
          <a:srgbClr val="FFFFFF"/>
        </a:accent3>
        <a:accent4>
          <a:srgbClr val="000000"/>
        </a:accent4>
        <a:accent5>
          <a:srgbClr val="AAD2AE"/>
        </a:accent5>
        <a:accent6>
          <a:srgbClr val="E7CF0F"/>
        </a:accent6>
        <a:hlink>
          <a:srgbClr val="003A6F"/>
        </a:hlink>
        <a:folHlink>
          <a:srgbClr val="A1283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12567</TotalTime>
  <Words>1546</Words>
  <Application>Microsoft Macintosh PowerPoint</Application>
  <PresentationFormat>Widescreen</PresentationFormat>
  <Paragraphs>487</Paragraphs>
  <Slides>25</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Helvetica Neue</vt:lpstr>
      <vt:lpstr>Optimist Light</vt:lpstr>
      <vt:lpstr>Verdana</vt:lpstr>
      <vt:lpstr>Blank</vt:lpstr>
      <vt:lpstr>   Evolution of messaging systems and event driven architecture</vt:lpstr>
      <vt:lpstr>  Topics to Cover</vt:lpstr>
      <vt:lpstr>Messaging overview</vt:lpstr>
      <vt:lpstr>PowerPoint Presentation</vt:lpstr>
      <vt:lpstr>PowerPoint Presentation</vt:lpstr>
      <vt:lpstr>PowerPoint Presentation</vt:lpstr>
      <vt:lpstr>PowerPoint Presentation</vt:lpstr>
      <vt:lpstr>PowerPoint Presentation</vt:lpstr>
      <vt:lpstr>PowerPoint Presentation</vt:lpstr>
      <vt:lpstr>RabbitMQ</vt:lpstr>
      <vt:lpstr>RabbitMQ Architecture</vt:lpstr>
      <vt:lpstr>PowerPoint Presentation</vt:lpstr>
      <vt:lpstr>PowerPoint Presentation</vt:lpstr>
      <vt:lpstr>PowerPoint Presentation</vt:lpstr>
      <vt:lpstr>Kafka Message Log</vt:lpstr>
      <vt:lpstr>PowerPoint Presentation</vt:lpstr>
      <vt:lpstr>PowerPoint Presentation</vt:lpstr>
      <vt:lpstr>PowerPoint Presentation</vt:lpstr>
      <vt:lpstr>Managing Kafka Cluster</vt:lpstr>
      <vt:lpstr>Kinesis</vt:lpstr>
      <vt:lpstr>Scalability: Kafka</vt:lpstr>
      <vt:lpstr>Scalability: Kinesis</vt:lpstr>
      <vt:lpstr>Latency</vt:lpstr>
      <vt:lpstr>Kafka vs Kinesis: Cost Factor</vt:lpstr>
      <vt:lpstr>Sources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Pandey, Suresh</dc:creator>
  <cp:lastModifiedBy>Pandey, Suresh</cp:lastModifiedBy>
  <cp:revision>728</cp:revision>
  <cp:lastPrinted>2018-07-02T20:33:28Z</cp:lastPrinted>
  <dcterms:created xsi:type="dcterms:W3CDTF">2017-09-09T19:22:10Z</dcterms:created>
  <dcterms:modified xsi:type="dcterms:W3CDTF">2018-07-19T16:42:39Z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Classification Level">
    <vt:lpwstr>Personal</vt:lpwstr>
  </property>
</Properties>
</file>